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0" r:id="rId2"/>
    <p:sldId id="285"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0E6"/>
    <a:srgbClr val="00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3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D692A-752E-44BE-9260-671EAC78BAF8}" type="datetimeFigureOut">
              <a:rPr lang="en-NZ" smtClean="0"/>
              <a:t>15/12/2021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37777-05F7-4E98-A381-607A53F03710}" type="slidenum">
              <a:rPr lang="en-NZ" smtClean="0"/>
              <a:t>‹#›</a:t>
            </a:fld>
            <a:endParaRPr lang="en-NZ"/>
          </a:p>
        </p:txBody>
      </p:sp>
    </p:spTree>
    <p:extLst>
      <p:ext uri="{BB962C8B-B14F-4D97-AF65-F5344CB8AC3E}">
        <p14:creationId xmlns:p14="http://schemas.microsoft.com/office/powerpoint/2010/main" val="132808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Should the engine fail before take off, close the throttle, apply the brakes and stop in the remaining runway. If the engine fails after take off, nose down, close throttle apply carb heat, find somewhere to land and </a:t>
            </a:r>
            <a:r>
              <a:rPr lang="en-NZ" altLang="en-US" b="1"/>
              <a:t>FMI </a:t>
            </a:r>
            <a:r>
              <a:rPr lang="en-NZ" altLang="en-US"/>
              <a:t>off if time permits.</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38E483C-878A-4CF0-8FDA-09FA74B3860D}" type="slidenum">
              <a:rPr lang="en-NZ" altLang="en-US">
                <a:latin typeface="Arial" panose="020B0604020202020204" pitchFamily="34" charset="0"/>
              </a:rPr>
              <a:pPr>
                <a:spcBef>
                  <a:spcPct val="0"/>
                </a:spcBef>
              </a:pPr>
              <a:t>5</a:t>
            </a:fld>
            <a:endParaRPr lang="en-NZ" altLang="en-US">
              <a:latin typeface="Arial" panose="020B0604020202020204" pitchFamily="34" charset="0"/>
            </a:endParaRPr>
          </a:p>
        </p:txBody>
      </p:sp>
    </p:spTree>
    <p:extLst>
      <p:ext uri="{BB962C8B-B14F-4D97-AF65-F5344CB8AC3E}">
        <p14:creationId xmlns:p14="http://schemas.microsoft.com/office/powerpoint/2010/main" val="120358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NZ" altLang="en-US"/>
              <a:t>Limit to no more than 45 degrees either side of the nose</a:t>
            </a:r>
          </a:p>
          <a:p>
            <a:pPr marL="171450" indent="-171450" eaLnBrk="1" hangingPunct="1">
              <a:spcBef>
                <a:spcPct val="0"/>
              </a:spcBef>
              <a:buFontTx/>
              <a:buChar char="-"/>
            </a:pPr>
            <a:r>
              <a:rPr lang="en-NZ" altLang="en-US"/>
              <a:t>For a familiar runway you should already have a landing site in mind in the event of an engine failure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F66C03-BCEC-4DA8-A6F1-F3B175B0C711}" type="slidenum">
              <a:rPr lang="en-NZ" altLang="en-US">
                <a:latin typeface="Arial" panose="020B0604020202020204" pitchFamily="34" charset="0"/>
              </a:rPr>
              <a:pPr>
                <a:spcBef>
                  <a:spcPct val="0"/>
                </a:spcBef>
              </a:pPr>
              <a:t>6</a:t>
            </a:fld>
            <a:endParaRPr lang="en-NZ" altLang="en-US">
              <a:latin typeface="Arial" panose="020B0604020202020204" pitchFamily="34" charset="0"/>
            </a:endParaRPr>
          </a:p>
        </p:txBody>
      </p:sp>
    </p:spTree>
    <p:extLst>
      <p:ext uri="{BB962C8B-B14F-4D97-AF65-F5344CB8AC3E}">
        <p14:creationId xmlns:p14="http://schemas.microsoft.com/office/powerpoint/2010/main" val="409131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B8D9326B-27F4-4CBD-8099-2F884CFE0D3A}" type="datetimeFigureOut">
              <a:rPr lang="en-NZ" smtClean="0"/>
              <a:t>15/12/2021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352089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8D9326B-27F4-4CBD-8099-2F884CFE0D3A}" type="datetimeFigureOut">
              <a:rPr lang="en-NZ" smtClean="0"/>
              <a:t>15/12/2021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10253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8D9326B-27F4-4CBD-8099-2F884CFE0D3A}" type="datetimeFigureOut">
              <a:rPr lang="en-NZ" smtClean="0"/>
              <a:t>15/12/2021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7264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8D9326B-27F4-4CBD-8099-2F884CFE0D3A}" type="datetimeFigureOut">
              <a:rPr lang="en-NZ" smtClean="0"/>
              <a:t>15/12/2021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413767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D9326B-27F4-4CBD-8099-2F884CFE0D3A}" type="datetimeFigureOut">
              <a:rPr lang="en-NZ" smtClean="0"/>
              <a:t>15/12/2021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256317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B8D9326B-27F4-4CBD-8099-2F884CFE0D3A}" type="datetimeFigureOut">
              <a:rPr lang="en-NZ" smtClean="0"/>
              <a:t>15/12/2021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194132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B8D9326B-27F4-4CBD-8099-2F884CFE0D3A}" type="datetimeFigureOut">
              <a:rPr lang="en-NZ" smtClean="0"/>
              <a:t>15/12/2021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331048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B8D9326B-27F4-4CBD-8099-2F884CFE0D3A}" type="datetimeFigureOut">
              <a:rPr lang="en-NZ" smtClean="0"/>
              <a:t>15/12/2021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217181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9326B-27F4-4CBD-8099-2F884CFE0D3A}" type="datetimeFigureOut">
              <a:rPr lang="en-NZ" smtClean="0"/>
              <a:t>15/12/2021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262496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D9326B-27F4-4CBD-8099-2F884CFE0D3A}" type="datetimeFigureOut">
              <a:rPr lang="en-NZ" smtClean="0"/>
              <a:t>15/12/2021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62890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D9326B-27F4-4CBD-8099-2F884CFE0D3A}" type="datetimeFigureOut">
              <a:rPr lang="en-NZ" smtClean="0"/>
              <a:t>15/12/2021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7737107-60D7-43FA-8024-6E2F6B17943B}" type="slidenum">
              <a:rPr lang="en-NZ" smtClean="0"/>
              <a:t>‹#›</a:t>
            </a:fld>
            <a:endParaRPr lang="en-NZ"/>
          </a:p>
        </p:txBody>
      </p:sp>
    </p:spTree>
    <p:extLst>
      <p:ext uri="{BB962C8B-B14F-4D97-AF65-F5344CB8AC3E}">
        <p14:creationId xmlns:p14="http://schemas.microsoft.com/office/powerpoint/2010/main" val="93176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6000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9326B-27F4-4CBD-8099-2F884CFE0D3A}" type="datetimeFigureOut">
              <a:rPr lang="en-NZ" smtClean="0"/>
              <a:t>15/12/2021</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37107-60D7-43FA-8024-6E2F6B17943B}" type="slidenum">
              <a:rPr lang="en-NZ" smtClean="0"/>
              <a:t>‹#›</a:t>
            </a:fld>
            <a:endParaRPr lang="en-NZ"/>
          </a:p>
        </p:txBody>
      </p:sp>
    </p:spTree>
    <p:extLst>
      <p:ext uri="{BB962C8B-B14F-4D97-AF65-F5344CB8AC3E}">
        <p14:creationId xmlns:p14="http://schemas.microsoft.com/office/powerpoint/2010/main" val="3157722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13A027-18D6-4FFC-AFFE-1AE0025A48E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7785"/>
          <a:stretch/>
        </p:blipFill>
        <p:spPr>
          <a:xfrm>
            <a:off x="2702169" y="0"/>
            <a:ext cx="9489832" cy="6858000"/>
          </a:xfrm>
          <a:prstGeom prst="rect">
            <a:avLst/>
          </a:prstGeom>
        </p:spPr>
      </p:pic>
      <p:sp>
        <p:nvSpPr>
          <p:cNvPr id="9" name="Flowchart: Manual Input 8">
            <a:extLst>
              <a:ext uri="{FF2B5EF4-FFF2-40B4-BE49-F238E27FC236}">
                <a16:creationId xmlns:a16="http://schemas.microsoft.com/office/drawing/2014/main" id="{AFD411C3-7340-4075-ADFD-CF54268B8C80}"/>
              </a:ext>
            </a:extLst>
          </p:cNvPr>
          <p:cNvSpPr/>
          <p:nvPr/>
        </p:nvSpPr>
        <p:spPr>
          <a:xfrm rot="5400000" flipH="1">
            <a:off x="-648586" y="648586"/>
            <a:ext cx="6858000" cy="5560828"/>
          </a:xfrm>
          <a:prstGeom prst="flowChartManualInpu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Flowchart: Manual Input 13">
            <a:extLst>
              <a:ext uri="{FF2B5EF4-FFF2-40B4-BE49-F238E27FC236}">
                <a16:creationId xmlns:a16="http://schemas.microsoft.com/office/drawing/2014/main" id="{30C682C0-53F4-41EC-B33F-752CCDDD870C}"/>
              </a:ext>
            </a:extLst>
          </p:cNvPr>
          <p:cNvSpPr/>
          <p:nvPr/>
        </p:nvSpPr>
        <p:spPr>
          <a:xfrm rot="5400000" flipH="1">
            <a:off x="-951614" y="951614"/>
            <a:ext cx="6858000" cy="4954772"/>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descr="Text, logo&#10;&#10;Description automatically generated">
            <a:extLst>
              <a:ext uri="{FF2B5EF4-FFF2-40B4-BE49-F238E27FC236}">
                <a16:creationId xmlns:a16="http://schemas.microsoft.com/office/drawing/2014/main" id="{66BF911E-6FB8-4E99-9355-DB49EBA2D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6551" y="213176"/>
            <a:ext cx="2161669" cy="791598"/>
          </a:xfrm>
          <a:prstGeom prst="rect">
            <a:avLst/>
          </a:prstGeom>
        </p:spPr>
      </p:pic>
      <p:sp>
        <p:nvSpPr>
          <p:cNvPr id="18" name="Text Box 5">
            <a:extLst>
              <a:ext uri="{FF2B5EF4-FFF2-40B4-BE49-F238E27FC236}">
                <a16:creationId xmlns:a16="http://schemas.microsoft.com/office/drawing/2014/main" id="{A08D161D-DD15-4D51-8B59-768D77EB03FF}"/>
              </a:ext>
            </a:extLst>
          </p:cNvPr>
          <p:cNvSpPr txBox="1">
            <a:spLocks noChangeArrowheads="1"/>
          </p:cNvSpPr>
          <p:nvPr/>
        </p:nvSpPr>
        <p:spPr bwMode="auto">
          <a:xfrm>
            <a:off x="722465" y="6316903"/>
            <a:ext cx="3073359" cy="276999"/>
          </a:xfrm>
          <a:prstGeom prst="rect">
            <a:avLst/>
          </a:prstGeom>
          <a:noFill/>
          <a:ln w="9525">
            <a:noFill/>
            <a:miter lim="800000"/>
            <a:headEnd/>
            <a:tailEnd/>
          </a:ln>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dirty="0">
                <a:solidFill>
                  <a:schemeClr val="bg1"/>
                </a:solidFill>
                <a:effectLst>
                  <a:outerShdw blurRad="38100" dist="38100" dir="2700000" algn="tl">
                    <a:srgbClr val="000000">
                      <a:alpha val="43137"/>
                    </a:srgbClr>
                  </a:outerShdw>
                </a:effectLst>
                <a:latin typeface="+mn-lt"/>
                <a:cs typeface="Arial" panose="020B0604020202020204" pitchFamily="34" charset="0"/>
              </a:rPr>
              <a:t>Briefing copyrighted by Sunair Aviation Ltd.</a:t>
            </a:r>
          </a:p>
        </p:txBody>
      </p:sp>
      <p:sp>
        <p:nvSpPr>
          <p:cNvPr id="12" name="Text Box 5">
            <a:extLst>
              <a:ext uri="{FF2B5EF4-FFF2-40B4-BE49-F238E27FC236}">
                <a16:creationId xmlns:a16="http://schemas.microsoft.com/office/drawing/2014/main" id="{F3306F5B-22A4-4565-B64D-87ED6C4EB3B8}"/>
              </a:ext>
            </a:extLst>
          </p:cNvPr>
          <p:cNvSpPr txBox="1">
            <a:spLocks noChangeArrowheads="1"/>
          </p:cNvSpPr>
          <p:nvPr/>
        </p:nvSpPr>
        <p:spPr bwMode="auto">
          <a:xfrm>
            <a:off x="562423" y="1281748"/>
            <a:ext cx="3982145" cy="1323439"/>
          </a:xfrm>
          <a:prstGeom prst="rect">
            <a:avLst/>
          </a:prstGeom>
          <a:noFill/>
          <a:ln w="9525">
            <a:noFill/>
            <a:miter lim="800000"/>
            <a:headEnd/>
            <a:tailEnd/>
          </a:ln>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4000" dirty="0">
                <a:solidFill>
                  <a:schemeClr val="bg1"/>
                </a:solidFill>
                <a:effectLst>
                  <a:outerShdw blurRad="38100" dist="38100" dir="2700000" algn="tl">
                    <a:srgbClr val="000000">
                      <a:alpha val="43137"/>
                    </a:srgbClr>
                  </a:outerShdw>
                </a:effectLst>
                <a:latin typeface="+mn-lt"/>
                <a:cs typeface="Arial" panose="020B0604020202020204" pitchFamily="34" charset="0"/>
              </a:rPr>
              <a:t>Engine Failure After Takeoff</a:t>
            </a:r>
          </a:p>
        </p:txBody>
      </p:sp>
      <p:cxnSp>
        <p:nvCxnSpPr>
          <p:cNvPr id="15" name="Straight Connector 14">
            <a:extLst>
              <a:ext uri="{FF2B5EF4-FFF2-40B4-BE49-F238E27FC236}">
                <a16:creationId xmlns:a16="http://schemas.microsoft.com/office/drawing/2014/main" id="{2CE0CCF7-4974-403F-B09C-120809665567}"/>
              </a:ext>
            </a:extLst>
          </p:cNvPr>
          <p:cNvCxnSpPr>
            <a:cxnSpLocks/>
          </p:cNvCxnSpPr>
          <p:nvPr/>
        </p:nvCxnSpPr>
        <p:spPr>
          <a:xfrm>
            <a:off x="574719" y="2565672"/>
            <a:ext cx="389095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25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82435" y="1095376"/>
            <a:ext cx="8229600" cy="4525963"/>
          </a:xfrm>
        </p:spPr>
        <p:txBody>
          <a:bodyPr/>
          <a:lstStyle/>
          <a:p>
            <a:pPr marL="0" indent="0">
              <a:lnSpc>
                <a:spcPct val="100000"/>
              </a:lnSpc>
              <a:spcBef>
                <a:spcPct val="50000"/>
              </a:spcBef>
              <a:buNone/>
              <a:defRPr/>
            </a:pPr>
            <a:r>
              <a:rPr lang="en-GB" sz="2400" b="1" dirty="0">
                <a:solidFill>
                  <a:srgbClr val="1450E6"/>
                </a:solidFill>
                <a:effectLst>
                  <a:outerShdw blurRad="38100" dist="38100" dir="2700000" algn="tl">
                    <a:srgbClr val="000000">
                      <a:alpha val="43137"/>
                    </a:srgbClr>
                  </a:outerShdw>
                </a:effectLst>
                <a:cs typeface="Arial" panose="020B0604020202020204" pitchFamily="34" charset="0"/>
              </a:rPr>
              <a:t>EFATO</a:t>
            </a:r>
          </a:p>
          <a:p>
            <a:pPr marL="0" indent="0">
              <a:lnSpc>
                <a:spcPct val="100000"/>
              </a:lnSpc>
              <a:spcBef>
                <a:spcPts val="0"/>
              </a:spcBef>
              <a:buNone/>
              <a:defRPr/>
            </a:pPr>
            <a:endParaRPr lang="en-GB" sz="1800" b="1" u="sng" dirty="0">
              <a:solidFill>
                <a:srgbClr val="FF0000"/>
              </a:solidFill>
              <a:effectLst>
                <a:outerShdw blurRad="38100" dist="38100" dir="2700000" algn="tl">
                  <a:srgbClr val="000000">
                    <a:alpha val="43137"/>
                  </a:srgbClr>
                </a:outerShdw>
              </a:effectLst>
              <a:cs typeface="Arial" panose="020B0604020202020204" pitchFamily="34" charset="0"/>
            </a:endParaRPr>
          </a:p>
          <a:p>
            <a:pPr marL="0" indent="0">
              <a:lnSpc>
                <a:spcPct val="100000"/>
              </a:lnSpc>
              <a:spcBef>
                <a:spcPts val="0"/>
              </a:spcBef>
              <a:buNone/>
              <a:defRPr/>
            </a:pPr>
            <a:r>
              <a:rPr lang="en-GB" sz="2000" b="1" u="sng" dirty="0">
                <a:solidFill>
                  <a:srgbClr val="FF0000"/>
                </a:solidFill>
                <a:effectLst>
                  <a:outerShdw blurRad="38100" dist="38100" dir="2700000" algn="tl">
                    <a:srgbClr val="000000">
                      <a:alpha val="43137"/>
                    </a:srgbClr>
                  </a:outerShdw>
                </a:effectLst>
                <a:cs typeface="Arial" panose="020B0604020202020204" pitchFamily="34" charset="0"/>
              </a:rPr>
              <a:t>AVIATE</a:t>
            </a:r>
            <a:r>
              <a:rPr lang="en-GB" sz="1400" b="1" dirty="0">
                <a:effectLst>
                  <a:outerShdw blurRad="38100" dist="38100" dir="2700000" algn="tl">
                    <a:srgbClr val="000000">
                      <a:alpha val="43137"/>
                    </a:srgbClr>
                  </a:outerShdw>
                </a:effectLst>
                <a:cs typeface="Arial" panose="020B0604020202020204" pitchFamily="34" charset="0"/>
              </a:rPr>
              <a:t>	</a:t>
            </a: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FLY THE AEROPLANE : Lower nose and adopt best glide (65kts)</a:t>
            </a: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Close throttle</a:t>
            </a: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Carb Heat Hot</a:t>
            </a:r>
          </a:p>
          <a:p>
            <a:pPr marL="0" indent="0">
              <a:lnSpc>
                <a:spcPct val="100000"/>
              </a:lnSpc>
              <a:spcBef>
                <a:spcPts val="0"/>
              </a:spcBef>
              <a:buNone/>
              <a:defRPr/>
            </a:pPr>
            <a:endParaRPr lang="en-GB" sz="1800" b="1" dirty="0">
              <a:solidFill>
                <a:srgbClr val="0000FF"/>
              </a:solidFill>
              <a:effectLst>
                <a:outerShdw blurRad="38100" dist="38100" dir="2700000" algn="tl">
                  <a:srgbClr val="000000">
                    <a:alpha val="43137"/>
                  </a:srgbClr>
                </a:outerShdw>
              </a:effectLst>
              <a:cs typeface="Arial" panose="020B0604020202020204" pitchFamily="34" charset="0"/>
            </a:endParaRPr>
          </a:p>
          <a:p>
            <a:pPr marL="0" indent="0">
              <a:lnSpc>
                <a:spcPct val="100000"/>
              </a:lnSpc>
              <a:spcBef>
                <a:spcPts val="0"/>
              </a:spcBef>
              <a:buNone/>
              <a:defRPr/>
            </a:pPr>
            <a:r>
              <a:rPr lang="en-GB" sz="2000" b="1" u="sng" dirty="0">
                <a:solidFill>
                  <a:srgbClr val="FF0000"/>
                </a:solidFill>
                <a:effectLst>
                  <a:outerShdw blurRad="38100" dist="38100" dir="2700000" algn="tl">
                    <a:srgbClr val="000000">
                      <a:alpha val="43137"/>
                    </a:srgbClr>
                  </a:outerShdw>
                </a:effectLst>
                <a:cs typeface="Arial" panose="020B0604020202020204" pitchFamily="34" charset="0"/>
              </a:rPr>
              <a:t>NAVIGATE</a:t>
            </a:r>
            <a:r>
              <a:rPr lang="en-GB" sz="2000" b="1" dirty="0">
                <a:effectLst>
                  <a:outerShdw blurRad="38100" dist="38100" dir="2700000" algn="tl">
                    <a:srgbClr val="000000">
                      <a:alpha val="43137"/>
                    </a:srgbClr>
                  </a:outerShdw>
                </a:effectLst>
                <a:cs typeface="Arial" panose="020B0604020202020204" pitchFamily="34" charset="0"/>
              </a:rPr>
              <a:t> </a:t>
            </a: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Follow takeoff safety brief</a:t>
            </a: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Choose landing site (ahead)</a:t>
            </a: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Within easy reach</a:t>
            </a: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Avoid MAJOR obstacles (keep cabin intact)</a:t>
            </a: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Use flap as required</a:t>
            </a:r>
          </a:p>
        </p:txBody>
      </p:sp>
      <p:sp>
        <p:nvSpPr>
          <p:cNvPr id="8" name="Trapezoid 7"/>
          <p:cNvSpPr/>
          <p:nvPr/>
        </p:nvSpPr>
        <p:spPr>
          <a:xfrm rot="14449833">
            <a:off x="7117460" y="2213830"/>
            <a:ext cx="3409950" cy="3822700"/>
          </a:xfrm>
          <a:prstGeom prst="trapezoid">
            <a:avLst>
              <a:gd name="adj" fmla="val 44800"/>
            </a:avLst>
          </a:prstGeom>
          <a:solidFill>
            <a:srgbClr val="00BE28"/>
          </a:solidFill>
          <a:ln w="3175">
            <a:solidFill>
              <a:srgbClr val="00BE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pic>
        <p:nvPicPr>
          <p:cNvPr id="9" name="Picture 5" descr="Related image"/>
          <p:cNvPicPr>
            <a:picLocks noChangeAspect="1" noChangeArrowheads="1"/>
          </p:cNvPicPr>
          <p:nvPr/>
        </p:nvPicPr>
        <p:blipFill>
          <a:blip r:embed="rId2"/>
          <a:srcRect t="40628" r="35114"/>
          <a:stretch>
            <a:fillRect/>
          </a:stretch>
        </p:blipFill>
        <p:spPr bwMode="auto">
          <a:xfrm rot="19621032">
            <a:off x="5418835" y="4468081"/>
            <a:ext cx="1822450" cy="2251075"/>
          </a:xfrm>
          <a:prstGeom prst="rect">
            <a:avLst/>
          </a:prstGeom>
          <a:noFill/>
          <a:ln>
            <a:noFill/>
          </a:ln>
          <a:effectLst>
            <a:outerShdw blurRad="50800" dist="50800" dir="6600000" sx="102000" sy="102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ultiply 1"/>
          <p:cNvSpPr/>
          <p:nvPr/>
        </p:nvSpPr>
        <p:spPr>
          <a:xfrm rot="19580265">
            <a:off x="6623385" y="4947015"/>
            <a:ext cx="527502" cy="535524"/>
          </a:xfrm>
          <a:prstGeom prst="mathMultiply">
            <a:avLst>
              <a:gd name="adj1" fmla="val 108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5" name="Group 4"/>
          <p:cNvGrpSpPr/>
          <p:nvPr/>
        </p:nvGrpSpPr>
        <p:grpSpPr>
          <a:xfrm>
            <a:off x="8988973" y="1702453"/>
            <a:ext cx="2404848" cy="2998670"/>
            <a:chOff x="8988973" y="1702453"/>
            <a:chExt cx="2404848" cy="2998670"/>
          </a:xfrm>
        </p:grpSpPr>
        <p:pic>
          <p:nvPicPr>
            <p:cNvPr id="1026" name="Picture 2" descr="Tree Clipart, Download Free Transparent PNG Format Clipart Images on Png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8973" y="1702453"/>
              <a:ext cx="1122448" cy="8576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ree Clipart, Download Free Transparent PNG Format Clipart Images on Pngt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7422" y="2135242"/>
              <a:ext cx="1122448" cy="7189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ree Clipart, Download Free Transparent PNG Format Clipart Images on Pngt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7331" y="3631463"/>
              <a:ext cx="1122448" cy="8640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ree Clipart, Download Free Transparent PNG Format Clipart Images on Pngtre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1373" y="4092545"/>
              <a:ext cx="1122448" cy="60857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 name="Straight Connector 3"/>
          <p:cNvCxnSpPr>
            <a:stCxn id="9" idx="3"/>
          </p:cNvCxnSpPr>
          <p:nvPr/>
        </p:nvCxnSpPr>
        <p:spPr>
          <a:xfrm flipV="1">
            <a:off x="7094427" y="3358357"/>
            <a:ext cx="2972904" cy="173920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FDB9151-48F6-4678-87D5-F882E13F313C}"/>
              </a:ext>
            </a:extLst>
          </p:cNvPr>
          <p:cNvSpPr/>
          <p:nvPr/>
        </p:nvSpPr>
        <p:spPr>
          <a:xfrm>
            <a:off x="0" y="1"/>
            <a:ext cx="12192000" cy="695450"/>
          </a:xfrm>
          <a:prstGeom prst="rect">
            <a:avLst/>
          </a:prstGeom>
          <a:gradFill flip="none" rotWithShape="1">
            <a:gsLst>
              <a:gs pos="0">
                <a:schemeClr val="tx1"/>
              </a:gs>
              <a:gs pos="76000">
                <a:schemeClr val="tx1"/>
              </a:gs>
              <a:gs pos="100000">
                <a:srgbClr val="000000">
                  <a:alpha val="0"/>
                </a:srgbClr>
              </a:gs>
              <a:gs pos="88000">
                <a:srgbClr val="000000">
                  <a:alpha val="5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06C068BD-D614-4BBF-B8B8-24E6AC0544C8}"/>
              </a:ext>
            </a:extLst>
          </p:cNvPr>
          <p:cNvSpPr txBox="1"/>
          <p:nvPr/>
        </p:nvSpPr>
        <p:spPr>
          <a:xfrm>
            <a:off x="721972" y="35420"/>
            <a:ext cx="9382946" cy="584775"/>
          </a:xfrm>
          <a:prstGeom prst="rect">
            <a:avLst/>
          </a:prstGeom>
          <a:noFill/>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hangingPunct="0">
              <a:defRPr sz="2000">
                <a:solidFill>
                  <a:schemeClr val="tx1"/>
                </a:solidFill>
                <a:latin typeface="Calibri" charset="0"/>
                <a:ea typeface="MS PGothic" charset="0"/>
                <a:cs typeface="MS PGothic" charset="0"/>
              </a:defRPr>
            </a:lvl6pPr>
            <a:lvl7pPr eaLnBrk="0" hangingPunct="0">
              <a:defRPr sz="2000">
                <a:solidFill>
                  <a:schemeClr val="tx1"/>
                </a:solidFill>
                <a:latin typeface="Calibri" charset="0"/>
                <a:ea typeface="MS PGothic" charset="0"/>
                <a:cs typeface="MS PGothic" charset="0"/>
              </a:defRPr>
            </a:lvl7pPr>
            <a:lvl8pPr eaLnBrk="0" hangingPunct="0">
              <a:defRPr sz="2000">
                <a:solidFill>
                  <a:schemeClr val="tx1"/>
                </a:solidFill>
                <a:latin typeface="Calibri" charset="0"/>
                <a:ea typeface="MS PGothic" charset="0"/>
                <a:cs typeface="MS PGothic" charset="0"/>
              </a:defRPr>
            </a:lvl8pPr>
            <a:lvl9pPr eaLnBrk="0" hangingPunct="0">
              <a:defRPr sz="2000">
                <a:solidFill>
                  <a:schemeClr val="tx1"/>
                </a:solidFill>
                <a:latin typeface="Calibri" charset="0"/>
                <a:ea typeface="MS PGothic" charset="0"/>
                <a:cs typeface="MS PGothic" charset="0"/>
              </a:defRPr>
            </a:lvl9pPr>
          </a:lstStyle>
          <a:p>
            <a:pPr eaLnBrk="1" hangingPunct="1">
              <a:defRPr/>
            </a:pPr>
            <a:r>
              <a:rPr lang="en-NZ" dirty="0">
                <a:solidFill>
                  <a:schemeClr val="bg1"/>
                </a:solidFill>
                <a:effectLst>
                  <a:outerShdw blurRad="38100" dist="38100" dir="2700000" algn="tl">
                    <a:srgbClr val="000000"/>
                  </a:outerShdw>
                </a:effectLst>
                <a:latin typeface="+mn-lt"/>
                <a:cs typeface="Arial" panose="020B0604020202020204" pitchFamily="34" charset="0"/>
              </a:rPr>
              <a:t>Air Exercise</a:t>
            </a:r>
          </a:p>
        </p:txBody>
      </p:sp>
      <p:cxnSp>
        <p:nvCxnSpPr>
          <p:cNvPr id="20" name="Straight Connector 19">
            <a:extLst>
              <a:ext uri="{FF2B5EF4-FFF2-40B4-BE49-F238E27FC236}">
                <a16:creationId xmlns:a16="http://schemas.microsoft.com/office/drawing/2014/main" id="{056CA77B-1B43-4352-B44D-CE126C4D01CB}"/>
              </a:ext>
            </a:extLst>
          </p:cNvPr>
          <p:cNvCxnSpPr>
            <a:cxnSpLocks/>
          </p:cNvCxnSpPr>
          <p:nvPr/>
        </p:nvCxnSpPr>
        <p:spPr>
          <a:xfrm>
            <a:off x="624034" y="560627"/>
            <a:ext cx="94808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E71276D-7CCC-4F14-89B6-0DC22C2D9664}"/>
              </a:ext>
            </a:extLst>
          </p:cNvPr>
          <p:cNvSpPr txBox="1"/>
          <p:nvPr/>
        </p:nvSpPr>
        <p:spPr>
          <a:xfrm>
            <a:off x="981757" y="2023893"/>
            <a:ext cx="291356" cy="923330"/>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p:txBody>
      </p:sp>
      <p:sp>
        <p:nvSpPr>
          <p:cNvPr id="23" name="TextBox 22">
            <a:extLst>
              <a:ext uri="{FF2B5EF4-FFF2-40B4-BE49-F238E27FC236}">
                <a16:creationId xmlns:a16="http://schemas.microsoft.com/office/drawing/2014/main" id="{98318684-7CD4-4C05-A7E0-E5990AD25FF3}"/>
              </a:ext>
            </a:extLst>
          </p:cNvPr>
          <p:cNvSpPr txBox="1"/>
          <p:nvPr/>
        </p:nvSpPr>
        <p:spPr>
          <a:xfrm>
            <a:off x="981757" y="3425659"/>
            <a:ext cx="291356" cy="1477328"/>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endParaRPr lang="en-NZ" b="1" dirty="0">
              <a:solidFill>
                <a:srgbClr val="FF0000"/>
              </a:solidFill>
              <a:effectLst>
                <a:outerShdw blurRad="38100" dist="38100" dir="2700000" algn="tl">
                  <a:srgbClr val="000000">
                    <a:alpha val="43137"/>
                  </a:srgbClr>
                </a:outerShdw>
              </a:effectLst>
            </a:endParaRPr>
          </a:p>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307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dissolve">
                                      <p:cBhvr>
                                        <p:cTn id="12" dur="500"/>
                                        <p:tgtEl>
                                          <p:spTgt spid="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dissolve">
                                      <p:cBhvr>
                                        <p:cTn id="17" dur="500"/>
                                        <p:tgtEl>
                                          <p:spTgt spid="6">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dissolve">
                                      <p:cBhvr>
                                        <p:cTn id="22" dur="500"/>
                                        <p:tgtEl>
                                          <p:spTgt spid="6">
                                            <p:txEl>
                                              <p:pRg st="7" end="7"/>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par>
                          <p:cTn id="26" fill="hold" nodeType="withGroup">
                            <p:stCondLst>
                              <p:cond delay="500"/>
                            </p:stCondLst>
                            <p:childTnLst>
                              <p:par>
                                <p:cTn id="27" presetID="9" presetClass="entr" presetSubtype="0" fill="hold" nodeType="afterEffect">
                                  <p:stCondLst>
                                    <p:cond delay="50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dissolve">
                                      <p:cBhvr>
                                        <p:cTn id="29" dur="500"/>
                                        <p:tgtEl>
                                          <p:spTgt spid="6">
                                            <p:txEl>
                                              <p:pRg st="8" end="8"/>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dissolve">
                                      <p:cBhvr>
                                        <p:cTn id="34" dur="500"/>
                                        <p:tgtEl>
                                          <p:spTgt spid="6">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par>
                                <p:cTn id="38" presetID="2" presetClass="entr" presetSubtype="12"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000" fill="hold"/>
                                        <p:tgtEl>
                                          <p:spTgt spid="9"/>
                                        </p:tgtEl>
                                        <p:attrNameLst>
                                          <p:attrName>ppt_x</p:attrName>
                                        </p:attrNameLst>
                                      </p:cBhvr>
                                      <p:tavLst>
                                        <p:tav tm="0">
                                          <p:val>
                                            <p:strVal val="0-#ppt_w/2"/>
                                          </p:val>
                                        </p:tav>
                                        <p:tav tm="100000">
                                          <p:val>
                                            <p:strVal val="#ppt_x"/>
                                          </p:val>
                                        </p:tav>
                                      </p:tavLst>
                                    </p:anim>
                                    <p:anim calcmode="lin" valueType="num">
                                      <p:cBhvr additive="base">
                                        <p:cTn id="41" dur="20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par>
                          <p:cTn id="46" fill="hold">
                            <p:stCondLst>
                              <p:cond delay="2500"/>
                            </p:stCondLst>
                            <p:childTnLst>
                              <p:par>
                                <p:cTn id="47" presetID="26" presetClass="emph" presetSubtype="0" fill="hold" grpId="1" nodeType="afterEffect">
                                  <p:stCondLst>
                                    <p:cond delay="0"/>
                                  </p:stCondLst>
                                  <p:childTnLst>
                                    <p:animEffect transition="out" filter="fade">
                                      <p:cBhvr>
                                        <p:cTn id="48" dur="500" tmFilter="0, 0; .2, .5; .8, .5; 1, 0"/>
                                        <p:tgtEl>
                                          <p:spTgt spid="2"/>
                                        </p:tgtEl>
                                      </p:cBhvr>
                                    </p:animEffect>
                                    <p:animScale>
                                      <p:cBhvr>
                                        <p:cTn id="49" dur="250" autoRev="1" fill="hold"/>
                                        <p:tgtEl>
                                          <p:spTgt spid="2"/>
                                        </p:tgtEl>
                                      </p:cBhvr>
                                      <p:by x="105000" y="105000"/>
                                    </p:animScale>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1000"/>
                                        <p:tgtEl>
                                          <p:spTgt spid="8"/>
                                        </p:tgtEl>
                                      </p:cBhvr>
                                    </p:animEffect>
                                  </p:childTnLst>
                                </p:cTn>
                              </p:par>
                              <p:par>
                                <p:cTn id="54" presetID="10" presetClass="exit" presetSubtype="0" fill="hold" grpId="2" nodeType="withEffect">
                                  <p:stCondLst>
                                    <p:cond delay="500"/>
                                  </p:stCondLst>
                                  <p:childTnLst>
                                    <p:animEffect transition="out" filter="fade">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dissolve">
                                      <p:cBhvr>
                                        <p:cTn id="61" dur="500"/>
                                        <p:tgtEl>
                                          <p:spTgt spid="6">
                                            <p:txEl>
                                              <p:pRg st="10" end="1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6">
                                            <p:txEl>
                                              <p:pRg st="11" end="11"/>
                                            </p:txEl>
                                          </p:spTgt>
                                        </p:tgtEl>
                                        <p:attrNameLst>
                                          <p:attrName>style.visibility</p:attrName>
                                        </p:attrNameLst>
                                      </p:cBhvr>
                                      <p:to>
                                        <p:strVal val="visible"/>
                                      </p:to>
                                    </p:set>
                                    <p:animEffect transition="in" filter="dissolve">
                                      <p:cBhvr>
                                        <p:cTn id="66" dur="500"/>
                                        <p:tgtEl>
                                          <p:spTgt spid="6">
                                            <p:txEl>
                                              <p:pRg st="11" end="11"/>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wipe(left)">
                                      <p:cBhvr>
                                        <p:cTn id="73" dur="500"/>
                                        <p:tgtEl>
                                          <p:spTgt spid="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6">
                                            <p:txEl>
                                              <p:pRg st="12" end="12"/>
                                            </p:txEl>
                                          </p:spTgt>
                                        </p:tgtEl>
                                        <p:attrNameLst>
                                          <p:attrName>style.visibility</p:attrName>
                                        </p:attrNameLst>
                                      </p:cBhvr>
                                      <p:to>
                                        <p:strVal val="visible"/>
                                      </p:to>
                                    </p:set>
                                    <p:animEffect transition="in" filter="dissolve">
                                      <p:cBhvr>
                                        <p:cTn id="78"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435" y="1095376"/>
            <a:ext cx="8229600" cy="5092773"/>
          </a:xfrm>
        </p:spPr>
        <p:txBody>
          <a:bodyPr>
            <a:normAutofit/>
          </a:bodyPr>
          <a:lstStyle/>
          <a:p>
            <a:pPr marL="0" indent="0">
              <a:lnSpc>
                <a:spcPct val="100000"/>
              </a:lnSpc>
              <a:spcBef>
                <a:spcPts val="0"/>
              </a:spcBef>
              <a:buNone/>
              <a:defRPr/>
            </a:pPr>
            <a:r>
              <a:rPr lang="en-GB" sz="2400" b="1" dirty="0">
                <a:solidFill>
                  <a:srgbClr val="00BE28"/>
                </a:solidFill>
                <a:effectLst>
                  <a:outerShdw blurRad="38100" dist="38100" dir="2700000" algn="tl">
                    <a:srgbClr val="000000">
                      <a:alpha val="43137"/>
                    </a:srgbClr>
                  </a:outerShdw>
                </a:effectLst>
                <a:cs typeface="Arial" panose="020B0604020202020204" pitchFamily="34" charset="0"/>
              </a:rPr>
              <a:t>If Time Permits</a:t>
            </a:r>
          </a:p>
          <a:p>
            <a:pPr marL="0" indent="0">
              <a:lnSpc>
                <a:spcPct val="100000"/>
              </a:lnSpc>
              <a:spcBef>
                <a:spcPts val="0"/>
              </a:spcBef>
              <a:buNone/>
              <a:defRPr/>
            </a:pPr>
            <a:endParaRPr lang="en-GB" sz="1100" b="1" dirty="0">
              <a:effectLst>
                <a:outerShdw blurRad="38100" dist="38100" dir="2700000" algn="tl">
                  <a:srgbClr val="000000">
                    <a:alpha val="43137"/>
                  </a:srgbClr>
                </a:outerShdw>
              </a:effectLst>
              <a:cs typeface="Arial" panose="020B0604020202020204" pitchFamily="34" charset="0"/>
            </a:endParaRPr>
          </a:p>
          <a:p>
            <a:pPr marL="0" indent="0">
              <a:lnSpc>
                <a:spcPct val="100000"/>
              </a:lnSpc>
              <a:spcBef>
                <a:spcPts val="0"/>
              </a:spcBef>
              <a:buNone/>
              <a:defRPr/>
            </a:pPr>
            <a:r>
              <a:rPr lang="en-GB" sz="2000" b="1" dirty="0">
                <a:solidFill>
                  <a:srgbClr val="1450E6"/>
                </a:solidFill>
                <a:effectLst>
                  <a:outerShdw blurRad="38100" dist="38100" dir="2700000" algn="tl">
                    <a:srgbClr val="000000">
                      <a:alpha val="43137"/>
                    </a:srgbClr>
                  </a:outerShdw>
                </a:effectLst>
                <a:cs typeface="Arial" panose="020B0604020202020204" pitchFamily="34" charset="0"/>
              </a:rPr>
              <a:t>Trouble checks </a:t>
            </a:r>
            <a:r>
              <a:rPr lang="en-GB" sz="1800" b="1" dirty="0">
                <a:solidFill>
                  <a:srgbClr val="1450E6"/>
                </a:solidFill>
                <a:effectLst>
                  <a:outerShdw blurRad="38100" dist="38100" dir="2700000" algn="tl">
                    <a:srgbClr val="000000">
                      <a:alpha val="43137"/>
                    </a:srgbClr>
                  </a:outerShdw>
                </a:effectLst>
                <a:cs typeface="Arial" panose="020B0604020202020204" pitchFamily="34" charset="0"/>
              </a:rPr>
              <a:t>(touch checks)</a:t>
            </a:r>
          </a:p>
          <a:p>
            <a:pPr marL="0" indent="0">
              <a:lnSpc>
                <a:spcPct val="100000"/>
              </a:lnSpc>
              <a:spcBef>
                <a:spcPts val="0"/>
              </a:spcBef>
              <a:buNone/>
              <a:defRPr/>
            </a:pPr>
            <a:r>
              <a:rPr lang="en-GB" sz="1800" b="1" dirty="0">
                <a:solidFill>
                  <a:srgbClr val="FF0000"/>
                </a:solidFill>
                <a:effectLst>
                  <a:outerShdw blurRad="38100" dist="38100" dir="2700000" algn="tl">
                    <a:srgbClr val="000000">
                      <a:alpha val="43137"/>
                    </a:srgbClr>
                  </a:outerShdw>
                </a:effectLst>
                <a:cs typeface="Arial" panose="020B0604020202020204" pitchFamily="34" charset="0"/>
              </a:rPr>
              <a:t>    F</a:t>
            </a:r>
            <a:r>
              <a:rPr lang="en-GB" sz="1800" b="1" dirty="0">
                <a:effectLst>
                  <a:outerShdw blurRad="38100" dist="38100" dir="2700000" algn="tl">
                    <a:srgbClr val="000000">
                      <a:alpha val="43137"/>
                    </a:srgbClr>
                  </a:outerShdw>
                </a:effectLst>
                <a:cs typeface="Arial" panose="020B0604020202020204" pitchFamily="34" charset="0"/>
              </a:rPr>
              <a:t> fuel pump on, change tanks, primer locked</a:t>
            </a:r>
          </a:p>
          <a:p>
            <a:pPr marL="0" indent="0">
              <a:lnSpc>
                <a:spcPct val="100000"/>
              </a:lnSpc>
              <a:spcBef>
                <a:spcPts val="0"/>
              </a:spcBef>
              <a:buNone/>
              <a:defRPr/>
            </a:pPr>
            <a:r>
              <a:rPr lang="en-GB" sz="1800" b="1" dirty="0">
                <a:solidFill>
                  <a:srgbClr val="FF0000"/>
                </a:solidFill>
                <a:effectLst>
                  <a:outerShdw blurRad="38100" dist="38100" dir="2700000" algn="tl">
                    <a:srgbClr val="000000">
                      <a:alpha val="43137"/>
                    </a:srgbClr>
                  </a:outerShdw>
                </a:effectLst>
                <a:cs typeface="Arial" panose="020B0604020202020204" pitchFamily="34" charset="0"/>
              </a:rPr>
              <a:t>    M</a:t>
            </a:r>
            <a:r>
              <a:rPr lang="en-GB" sz="1800" b="1" dirty="0">
                <a:effectLst>
                  <a:outerShdw blurRad="38100" dist="38100" dir="2700000" algn="tl">
                    <a:srgbClr val="000000">
                      <a:alpha val="43137"/>
                    </a:srgbClr>
                  </a:outerShdw>
                </a:effectLst>
                <a:cs typeface="Arial" panose="020B0604020202020204" pitchFamily="34" charset="0"/>
              </a:rPr>
              <a:t> mixture rich</a:t>
            </a:r>
          </a:p>
          <a:p>
            <a:pPr marL="0" indent="0">
              <a:lnSpc>
                <a:spcPct val="100000"/>
              </a:lnSpc>
              <a:spcBef>
                <a:spcPts val="0"/>
              </a:spcBef>
              <a:buNone/>
              <a:defRPr/>
            </a:pPr>
            <a:r>
              <a:rPr lang="en-GB" sz="1800" b="1" dirty="0">
                <a:solidFill>
                  <a:srgbClr val="FF0000"/>
                </a:solidFill>
                <a:effectLst>
                  <a:outerShdw blurRad="38100" dist="38100" dir="2700000" algn="tl">
                    <a:srgbClr val="000000">
                      <a:alpha val="43137"/>
                    </a:srgbClr>
                  </a:outerShdw>
                </a:effectLst>
                <a:cs typeface="Arial" panose="020B0604020202020204" pitchFamily="34" charset="0"/>
              </a:rPr>
              <a:t>    I </a:t>
            </a:r>
            <a:r>
              <a:rPr lang="en-GB" sz="1800" b="1" dirty="0">
                <a:effectLst>
                  <a:outerShdw blurRad="38100" dist="38100" dir="2700000" algn="tl">
                    <a:srgbClr val="000000">
                      <a:alpha val="43137"/>
                    </a:srgbClr>
                  </a:outerShdw>
                </a:effectLst>
                <a:cs typeface="Arial" panose="020B0604020202020204" pitchFamily="34" charset="0"/>
              </a:rPr>
              <a:t>ignition on both</a:t>
            </a: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Check for power</a:t>
            </a:r>
          </a:p>
          <a:p>
            <a:pPr marL="0" indent="0">
              <a:lnSpc>
                <a:spcPct val="100000"/>
              </a:lnSpc>
              <a:spcBef>
                <a:spcPts val="0"/>
              </a:spcBef>
              <a:buNone/>
              <a:defRPr/>
            </a:pPr>
            <a:endParaRPr lang="en-GB" sz="1100" b="1" dirty="0">
              <a:effectLst>
                <a:outerShdw blurRad="38100" dist="38100" dir="2700000" algn="tl">
                  <a:srgbClr val="000000">
                    <a:alpha val="43137"/>
                  </a:srgbClr>
                </a:outerShdw>
              </a:effectLst>
              <a:cs typeface="Arial" panose="020B0604020202020204" pitchFamily="34" charset="0"/>
            </a:endParaRPr>
          </a:p>
          <a:p>
            <a:pPr marL="0" indent="0">
              <a:lnSpc>
                <a:spcPct val="100000"/>
              </a:lnSpc>
              <a:spcBef>
                <a:spcPts val="0"/>
              </a:spcBef>
              <a:buNone/>
              <a:defRPr/>
            </a:pPr>
            <a:r>
              <a:rPr lang="en-GB" sz="2000" b="1" dirty="0">
                <a:solidFill>
                  <a:srgbClr val="1450E6"/>
                </a:solidFill>
                <a:effectLst>
                  <a:outerShdw blurRad="38100" dist="38100" dir="2700000" algn="tl">
                    <a:srgbClr val="000000">
                      <a:alpha val="43137"/>
                    </a:srgbClr>
                  </a:outerShdw>
                </a:effectLst>
                <a:cs typeface="Arial" panose="020B0604020202020204" pitchFamily="34" charset="0"/>
              </a:rPr>
              <a:t>Shutdown Checks</a:t>
            </a:r>
          </a:p>
          <a:p>
            <a:pPr marL="0" indent="0">
              <a:lnSpc>
                <a:spcPct val="100000"/>
              </a:lnSpc>
              <a:spcBef>
                <a:spcPts val="0"/>
              </a:spcBef>
              <a:buNone/>
              <a:defRPr/>
            </a:pPr>
            <a:r>
              <a:rPr lang="en-GB" sz="1800" b="1" dirty="0">
                <a:solidFill>
                  <a:srgbClr val="FF0000"/>
                </a:solidFill>
                <a:effectLst>
                  <a:outerShdw blurRad="38100" dist="38100" dir="2700000" algn="tl">
                    <a:srgbClr val="000000">
                      <a:alpha val="43137"/>
                    </a:srgbClr>
                  </a:outerShdw>
                </a:effectLst>
                <a:cs typeface="Arial" panose="020B0604020202020204" pitchFamily="34" charset="0"/>
              </a:rPr>
              <a:t>    F</a:t>
            </a:r>
            <a:r>
              <a:rPr lang="en-GB" sz="1800" b="1" dirty="0">
                <a:effectLst>
                  <a:outerShdw blurRad="38100" dist="38100" dir="2700000" algn="tl">
                    <a:srgbClr val="000000">
                      <a:alpha val="43137"/>
                    </a:srgbClr>
                  </a:outerShdw>
                </a:effectLst>
                <a:cs typeface="Arial" panose="020B0604020202020204" pitchFamily="34" charset="0"/>
              </a:rPr>
              <a:t>  fuel selector off</a:t>
            </a:r>
          </a:p>
          <a:p>
            <a:pPr marL="0" indent="0">
              <a:lnSpc>
                <a:spcPct val="100000"/>
              </a:lnSpc>
              <a:spcBef>
                <a:spcPts val="0"/>
              </a:spcBef>
              <a:buNone/>
              <a:defRPr/>
            </a:pPr>
            <a:r>
              <a:rPr lang="en-GB" sz="1800" b="1" dirty="0">
                <a:solidFill>
                  <a:srgbClr val="FF0000"/>
                </a:solidFill>
                <a:effectLst>
                  <a:outerShdw blurRad="38100" dist="38100" dir="2700000" algn="tl">
                    <a:srgbClr val="000000">
                      <a:alpha val="43137"/>
                    </a:srgbClr>
                  </a:outerShdw>
                </a:effectLst>
                <a:cs typeface="Arial" panose="020B0604020202020204" pitchFamily="34" charset="0"/>
              </a:rPr>
              <a:t>    M</a:t>
            </a:r>
            <a:r>
              <a:rPr lang="en-GB" sz="1800" b="1" dirty="0">
                <a:effectLst>
                  <a:outerShdw blurRad="38100" dist="38100" dir="2700000" algn="tl">
                    <a:srgbClr val="000000">
                      <a:alpha val="43137"/>
                    </a:srgbClr>
                  </a:outerShdw>
                </a:effectLst>
                <a:cs typeface="Arial" panose="020B0604020202020204" pitchFamily="34" charset="0"/>
              </a:rPr>
              <a:t>  mixture idle cut off</a:t>
            </a:r>
          </a:p>
          <a:p>
            <a:pPr marL="0" indent="0">
              <a:lnSpc>
                <a:spcPct val="100000"/>
              </a:lnSpc>
              <a:spcBef>
                <a:spcPts val="0"/>
              </a:spcBef>
              <a:buNone/>
              <a:defRPr/>
            </a:pPr>
            <a:r>
              <a:rPr lang="en-GB" sz="1800" b="1" dirty="0">
                <a:solidFill>
                  <a:srgbClr val="FF0000"/>
                </a:solidFill>
                <a:effectLst>
                  <a:outerShdw blurRad="38100" dist="38100" dir="2700000" algn="tl">
                    <a:srgbClr val="000000">
                      <a:alpha val="43137"/>
                    </a:srgbClr>
                  </a:outerShdw>
                </a:effectLst>
                <a:cs typeface="Arial" panose="020B0604020202020204" pitchFamily="34" charset="0"/>
              </a:rPr>
              <a:t>    I </a:t>
            </a:r>
            <a:r>
              <a:rPr lang="en-GB" sz="1800" b="1" dirty="0">
                <a:effectLst>
                  <a:outerShdw blurRad="38100" dist="38100" dir="2700000" algn="tl">
                    <a:srgbClr val="000000">
                      <a:alpha val="43137"/>
                    </a:srgbClr>
                  </a:outerShdw>
                </a:effectLst>
                <a:cs typeface="Arial" panose="020B0604020202020204" pitchFamily="34" charset="0"/>
              </a:rPr>
              <a:t> ignition off	</a:t>
            </a:r>
          </a:p>
          <a:p>
            <a:pPr marL="0" indent="0">
              <a:lnSpc>
                <a:spcPct val="100000"/>
              </a:lnSpc>
              <a:spcBef>
                <a:spcPts val="0"/>
              </a:spcBef>
              <a:buNone/>
              <a:defRPr/>
            </a:pPr>
            <a:endParaRPr lang="en-GB" sz="1100" b="1" dirty="0">
              <a:effectLst>
                <a:outerShdw blurRad="38100" dist="38100" dir="2700000" algn="tl">
                  <a:srgbClr val="000000">
                    <a:alpha val="43137"/>
                  </a:srgbClr>
                </a:outerShdw>
              </a:effectLst>
              <a:cs typeface="Arial" panose="020B0604020202020204" pitchFamily="34" charset="0"/>
            </a:endParaRPr>
          </a:p>
          <a:p>
            <a:pPr marL="0" indent="0">
              <a:lnSpc>
                <a:spcPct val="100000"/>
              </a:lnSpc>
              <a:spcBef>
                <a:spcPts val="0"/>
              </a:spcBef>
              <a:buNone/>
              <a:defRPr/>
            </a:pPr>
            <a:r>
              <a:rPr lang="en-GB" sz="1800" b="1" u="sng" dirty="0">
                <a:effectLst>
                  <a:outerShdw blurRad="38100" dist="38100" dir="2700000" algn="tl">
                    <a:srgbClr val="000000">
                      <a:alpha val="43137"/>
                    </a:srgbClr>
                  </a:outerShdw>
                </a:effectLst>
                <a:cs typeface="Arial" panose="020B0604020202020204" pitchFamily="34" charset="0"/>
              </a:rPr>
              <a:t>COMMUNICATE</a:t>
            </a:r>
            <a:endParaRPr lang="en-AU" sz="1800" b="1" u="sng" dirty="0">
              <a:effectLst>
                <a:outerShdw blurRad="38100" dist="38100" dir="2700000" algn="tl">
                  <a:srgbClr val="000000">
                    <a:alpha val="43137"/>
                  </a:srgbClr>
                </a:outerShdw>
              </a:effectLst>
              <a:cs typeface="Arial" panose="020B0604020202020204" pitchFamily="34" charset="0"/>
            </a:endParaRP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Mayday call</a:t>
            </a:r>
          </a:p>
          <a:p>
            <a:pPr marL="0" indent="0">
              <a:lnSpc>
                <a:spcPct val="100000"/>
              </a:lnSpc>
              <a:spcBef>
                <a:spcPts val="0"/>
              </a:spcBef>
              <a:buNone/>
              <a:defRPr/>
            </a:pPr>
            <a:r>
              <a:rPr lang="en-GB" sz="1800" b="1" dirty="0">
                <a:effectLst>
                  <a:outerShdw blurRad="38100" dist="38100" dir="2700000" algn="tl">
                    <a:srgbClr val="000000">
                      <a:alpha val="43137"/>
                    </a:srgbClr>
                  </a:outerShdw>
                </a:effectLst>
                <a:cs typeface="Arial" panose="020B0604020202020204" pitchFamily="34" charset="0"/>
              </a:rPr>
              <a:t>    ELT On</a:t>
            </a:r>
          </a:p>
          <a:p>
            <a:pPr marL="0" indent="0">
              <a:lnSpc>
                <a:spcPct val="100000"/>
              </a:lnSpc>
              <a:spcBef>
                <a:spcPts val="0"/>
              </a:spcBef>
              <a:buNone/>
              <a:defRPr/>
            </a:pPr>
            <a:endParaRPr lang="en-GB" sz="1100" b="1" dirty="0">
              <a:effectLst>
                <a:outerShdw blurRad="38100" dist="38100" dir="2700000" algn="tl">
                  <a:srgbClr val="000000">
                    <a:alpha val="43137"/>
                  </a:srgbClr>
                </a:outerShdw>
              </a:effectLst>
              <a:cs typeface="Arial" panose="020B0604020202020204" pitchFamily="34" charset="0"/>
            </a:endParaRPr>
          </a:p>
          <a:p>
            <a:pPr marL="0" indent="0">
              <a:lnSpc>
                <a:spcPct val="100000"/>
              </a:lnSpc>
              <a:spcBef>
                <a:spcPts val="0"/>
              </a:spcBef>
              <a:buNone/>
              <a:defRPr/>
            </a:pPr>
            <a:r>
              <a:rPr lang="en-GB" sz="1800" b="1" dirty="0">
                <a:solidFill>
                  <a:srgbClr val="FF0000"/>
                </a:solidFill>
                <a:effectLst>
                  <a:outerShdw blurRad="38100" dist="38100" dir="2700000" algn="tl">
                    <a:srgbClr val="000000">
                      <a:alpha val="43137"/>
                    </a:srgbClr>
                  </a:outerShdw>
                </a:effectLst>
                <a:cs typeface="Arial" panose="020B0604020202020204" pitchFamily="34" charset="0"/>
              </a:rPr>
              <a:t>Master OFF after using flap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588" y="820560"/>
            <a:ext cx="3222864" cy="5849265"/>
          </a:xfrm>
          <a:prstGeom prst="rect">
            <a:avLst/>
          </a:prstGeom>
        </p:spPr>
      </p:pic>
      <p:sp>
        <p:nvSpPr>
          <p:cNvPr id="8" name="Rectangle 7">
            <a:extLst>
              <a:ext uri="{FF2B5EF4-FFF2-40B4-BE49-F238E27FC236}">
                <a16:creationId xmlns:a16="http://schemas.microsoft.com/office/drawing/2014/main" id="{A0628D05-ADA5-4FC4-9D55-4A0B1C466DCD}"/>
              </a:ext>
            </a:extLst>
          </p:cNvPr>
          <p:cNvSpPr/>
          <p:nvPr/>
        </p:nvSpPr>
        <p:spPr>
          <a:xfrm>
            <a:off x="0" y="1"/>
            <a:ext cx="12192000" cy="695450"/>
          </a:xfrm>
          <a:prstGeom prst="rect">
            <a:avLst/>
          </a:prstGeom>
          <a:gradFill flip="none" rotWithShape="1">
            <a:gsLst>
              <a:gs pos="0">
                <a:schemeClr val="tx1"/>
              </a:gs>
              <a:gs pos="76000">
                <a:schemeClr val="tx1"/>
              </a:gs>
              <a:gs pos="100000">
                <a:srgbClr val="000000">
                  <a:alpha val="0"/>
                </a:srgbClr>
              </a:gs>
              <a:gs pos="88000">
                <a:srgbClr val="000000">
                  <a:alpha val="5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EC71AD8C-227C-4922-9361-B61B36AB518D}"/>
              </a:ext>
            </a:extLst>
          </p:cNvPr>
          <p:cNvSpPr txBox="1"/>
          <p:nvPr/>
        </p:nvSpPr>
        <p:spPr>
          <a:xfrm>
            <a:off x="721972" y="35420"/>
            <a:ext cx="9382946" cy="584775"/>
          </a:xfrm>
          <a:prstGeom prst="rect">
            <a:avLst/>
          </a:prstGeom>
          <a:noFill/>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hangingPunct="0">
              <a:defRPr sz="2000">
                <a:solidFill>
                  <a:schemeClr val="tx1"/>
                </a:solidFill>
                <a:latin typeface="Calibri" charset="0"/>
                <a:ea typeface="MS PGothic" charset="0"/>
                <a:cs typeface="MS PGothic" charset="0"/>
              </a:defRPr>
            </a:lvl6pPr>
            <a:lvl7pPr eaLnBrk="0" hangingPunct="0">
              <a:defRPr sz="2000">
                <a:solidFill>
                  <a:schemeClr val="tx1"/>
                </a:solidFill>
                <a:latin typeface="Calibri" charset="0"/>
                <a:ea typeface="MS PGothic" charset="0"/>
                <a:cs typeface="MS PGothic" charset="0"/>
              </a:defRPr>
            </a:lvl7pPr>
            <a:lvl8pPr eaLnBrk="0" hangingPunct="0">
              <a:defRPr sz="2000">
                <a:solidFill>
                  <a:schemeClr val="tx1"/>
                </a:solidFill>
                <a:latin typeface="Calibri" charset="0"/>
                <a:ea typeface="MS PGothic" charset="0"/>
                <a:cs typeface="MS PGothic" charset="0"/>
              </a:defRPr>
            </a:lvl8pPr>
            <a:lvl9pPr eaLnBrk="0" hangingPunct="0">
              <a:defRPr sz="2000">
                <a:solidFill>
                  <a:schemeClr val="tx1"/>
                </a:solidFill>
                <a:latin typeface="Calibri" charset="0"/>
                <a:ea typeface="MS PGothic" charset="0"/>
                <a:cs typeface="MS PGothic" charset="0"/>
              </a:defRPr>
            </a:lvl9pPr>
          </a:lstStyle>
          <a:p>
            <a:pPr eaLnBrk="1" hangingPunct="1">
              <a:defRPr/>
            </a:pPr>
            <a:r>
              <a:rPr lang="en-NZ" dirty="0">
                <a:solidFill>
                  <a:schemeClr val="bg1"/>
                </a:solidFill>
                <a:effectLst>
                  <a:outerShdw blurRad="38100" dist="38100" dir="2700000" algn="tl">
                    <a:srgbClr val="000000"/>
                  </a:outerShdw>
                </a:effectLst>
                <a:latin typeface="+mn-lt"/>
                <a:cs typeface="Arial" panose="020B0604020202020204" pitchFamily="34" charset="0"/>
              </a:rPr>
              <a:t>Air Exercise</a:t>
            </a:r>
          </a:p>
        </p:txBody>
      </p:sp>
      <p:cxnSp>
        <p:nvCxnSpPr>
          <p:cNvPr id="11" name="Straight Connector 10">
            <a:extLst>
              <a:ext uri="{FF2B5EF4-FFF2-40B4-BE49-F238E27FC236}">
                <a16:creationId xmlns:a16="http://schemas.microsoft.com/office/drawing/2014/main" id="{34760940-77C6-480A-A999-3ED767D50B32}"/>
              </a:ext>
            </a:extLst>
          </p:cNvPr>
          <p:cNvCxnSpPr>
            <a:cxnSpLocks/>
          </p:cNvCxnSpPr>
          <p:nvPr/>
        </p:nvCxnSpPr>
        <p:spPr>
          <a:xfrm>
            <a:off x="624034" y="560627"/>
            <a:ext cx="94808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4735CBD-6AD9-4447-99D8-6E51BA2DCEB0}"/>
              </a:ext>
            </a:extLst>
          </p:cNvPr>
          <p:cNvSpPr txBox="1"/>
          <p:nvPr/>
        </p:nvSpPr>
        <p:spPr>
          <a:xfrm>
            <a:off x="981757" y="1932453"/>
            <a:ext cx="291356" cy="1200329"/>
          </a:xfrm>
          <a:prstGeom prst="rect">
            <a:avLst/>
          </a:prstGeom>
          <a:noFill/>
        </p:spPr>
        <p:txBody>
          <a:bodyPr wrap="square" rtlCol="0">
            <a:spAutoFit/>
          </a:bodyPr>
          <a:lstStyle/>
          <a:p>
            <a:r>
              <a:rPr lang="en-NZ" b="1" dirty="0">
                <a:solidFill>
                  <a:srgbClr val="FF0000"/>
                </a:solidFill>
                <a:effectLst>
                  <a:outerShdw blurRad="38100" dist="38100" dir="2700000" algn="tl">
                    <a:srgbClr val="000000">
                      <a:alpha val="43137"/>
                    </a:srgbClr>
                  </a:outerShdw>
                </a:effectLst>
              </a:rPr>
              <a:t>-</a:t>
            </a:r>
          </a:p>
          <a:p>
            <a:r>
              <a:rPr lang="en-NZ" b="1" dirty="0">
                <a:solidFill>
                  <a:srgbClr val="FF0000"/>
                </a:solidFill>
                <a:effectLst>
                  <a:outerShdw blurRad="38100" dist="38100" dir="2700000" algn="tl">
                    <a:srgbClr val="000000">
                      <a:alpha val="43137"/>
                    </a:srgbClr>
                  </a:outerShdw>
                </a:effectLst>
              </a:rPr>
              <a:t>-</a:t>
            </a:r>
          </a:p>
          <a:p>
            <a:r>
              <a:rPr lang="en-NZ" b="1" dirty="0">
                <a:solidFill>
                  <a:srgbClr val="FF0000"/>
                </a:solidFill>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p:txBody>
      </p:sp>
      <p:sp>
        <p:nvSpPr>
          <p:cNvPr id="13" name="TextBox 12">
            <a:extLst>
              <a:ext uri="{FF2B5EF4-FFF2-40B4-BE49-F238E27FC236}">
                <a16:creationId xmlns:a16="http://schemas.microsoft.com/office/drawing/2014/main" id="{2F016119-DB17-4D6A-A4E5-816183B000B0}"/>
              </a:ext>
            </a:extLst>
          </p:cNvPr>
          <p:cNvSpPr txBox="1"/>
          <p:nvPr/>
        </p:nvSpPr>
        <p:spPr>
          <a:xfrm>
            <a:off x="981757" y="3498811"/>
            <a:ext cx="291356" cy="923330"/>
          </a:xfrm>
          <a:prstGeom prst="rect">
            <a:avLst/>
          </a:prstGeom>
          <a:noFill/>
        </p:spPr>
        <p:txBody>
          <a:bodyPr wrap="square" rtlCol="0">
            <a:spAutoFit/>
          </a:bodyPr>
          <a:lstStyle/>
          <a:p>
            <a:r>
              <a:rPr lang="en-NZ" b="1" dirty="0">
                <a:solidFill>
                  <a:srgbClr val="FF0000"/>
                </a:solidFill>
                <a:effectLst>
                  <a:outerShdw blurRad="38100" dist="38100" dir="2700000" algn="tl">
                    <a:srgbClr val="000000">
                      <a:alpha val="43137"/>
                    </a:srgbClr>
                  </a:outerShdw>
                </a:effectLst>
              </a:rPr>
              <a:t>-</a:t>
            </a:r>
          </a:p>
          <a:p>
            <a:r>
              <a:rPr lang="en-NZ" b="1" dirty="0">
                <a:solidFill>
                  <a:srgbClr val="FF0000"/>
                </a:solidFill>
                <a:effectLst>
                  <a:outerShdw blurRad="38100" dist="38100" dir="2700000" algn="tl">
                    <a:srgbClr val="000000">
                      <a:alpha val="43137"/>
                    </a:srgbClr>
                  </a:outerShdw>
                </a:effectLst>
              </a:rPr>
              <a:t>-</a:t>
            </a:r>
          </a:p>
          <a:p>
            <a:r>
              <a:rPr lang="en-NZ" b="1" dirty="0">
                <a:solidFill>
                  <a:srgbClr val="FF0000"/>
                </a:solidFill>
                <a:effectLst>
                  <a:outerShdw blurRad="38100" dist="38100" dir="2700000" algn="tl">
                    <a:srgbClr val="000000">
                      <a:alpha val="43137"/>
                    </a:srgbClr>
                  </a:outerShdw>
                </a:effectLst>
              </a:rPr>
              <a:t>-</a:t>
            </a:r>
          </a:p>
        </p:txBody>
      </p:sp>
      <p:sp>
        <p:nvSpPr>
          <p:cNvPr id="14" name="TextBox 13">
            <a:extLst>
              <a:ext uri="{FF2B5EF4-FFF2-40B4-BE49-F238E27FC236}">
                <a16:creationId xmlns:a16="http://schemas.microsoft.com/office/drawing/2014/main" id="{681B1E68-5E6C-4704-8DEC-587E3CCBE2DA}"/>
              </a:ext>
            </a:extLst>
          </p:cNvPr>
          <p:cNvSpPr txBox="1"/>
          <p:nvPr/>
        </p:nvSpPr>
        <p:spPr>
          <a:xfrm>
            <a:off x="981757" y="4775857"/>
            <a:ext cx="291356" cy="646331"/>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p:txBody>
      </p:sp>
      <p:sp>
        <p:nvSpPr>
          <p:cNvPr id="15" name="Rectangle 23">
            <a:extLst>
              <a:ext uri="{FF2B5EF4-FFF2-40B4-BE49-F238E27FC236}">
                <a16:creationId xmlns:a16="http://schemas.microsoft.com/office/drawing/2014/main" id="{D69506AB-8748-4AE9-B84E-B20DBEF1E080}"/>
              </a:ext>
            </a:extLst>
          </p:cNvPr>
          <p:cNvSpPr>
            <a:spLocks noChangeArrowheads="1"/>
          </p:cNvSpPr>
          <p:nvPr/>
        </p:nvSpPr>
        <p:spPr bwMode="auto">
          <a:xfrm>
            <a:off x="10677987" y="6308837"/>
            <a:ext cx="1053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n-NZ" altLang="en-US" sz="1600" b="1" i="1" u="sng" dirty="0">
                <a:effectLst>
                  <a:outerShdw blurRad="38100" dist="38100" dir="2700000" algn="tl">
                    <a:srgbClr val="000000">
                      <a:alpha val="43137"/>
                    </a:srgbClr>
                  </a:outerShdw>
                </a:effectLst>
                <a:latin typeface="+mn-lt"/>
              </a:rPr>
              <a:t>Last Slide </a:t>
            </a:r>
          </a:p>
        </p:txBody>
      </p:sp>
    </p:spTree>
    <p:extLst>
      <p:ext uri="{BB962C8B-B14F-4D97-AF65-F5344CB8AC3E}">
        <p14:creationId xmlns:p14="http://schemas.microsoft.com/office/powerpoint/2010/main" val="200593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nodeType="withGroup">
                            <p:stCondLst>
                              <p:cond delay="1000"/>
                            </p:stCondLst>
                            <p:childTnLst>
                              <p:par>
                                <p:cTn id="12" presetID="9" presetClass="entr" presetSubtype="0" fill="hold" nodeType="afterEffect">
                                  <p:stCondLst>
                                    <p:cond delay="50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dissolve">
                                      <p:cBhvr>
                                        <p:cTn id="14" dur="500"/>
                                        <p:tgtEl>
                                          <p:spTgt spid="3">
                                            <p:txEl>
                                              <p:pRg st="3" end="3"/>
                                            </p:txEl>
                                          </p:spTgt>
                                        </p:tgtEl>
                                      </p:cBhvr>
                                    </p:animEffect>
                                  </p:childTnLst>
                                </p:cTn>
                              </p:par>
                            </p:childTnLst>
                          </p:cTn>
                        </p:par>
                        <p:par>
                          <p:cTn id="15" fill="hold" nodeType="withGroup">
                            <p:stCondLst>
                              <p:cond delay="2000"/>
                            </p:stCondLst>
                            <p:childTnLst>
                              <p:par>
                                <p:cTn id="16" presetID="9"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par>
                          <p:cTn id="19" fill="hold" nodeType="withGroup">
                            <p:stCondLst>
                              <p:cond delay="2500"/>
                            </p:stCondLst>
                            <p:childTnLst>
                              <p:par>
                                <p:cTn id="20" presetID="9" presetClass="entr" presetSubtype="0"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par>
                          <p:cTn id="36" fill="hold" nodeType="withGroup">
                            <p:stCondLst>
                              <p:cond delay="500"/>
                            </p:stCondLst>
                            <p:childTnLst>
                              <p:par>
                                <p:cTn id="37" presetID="9" presetClass="entr" presetSubtype="0" fill="hold" nodeType="afterEffect">
                                  <p:stCondLst>
                                    <p:cond delay="50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dissolve">
                                      <p:cBhvr>
                                        <p:cTn id="39" dur="500"/>
                                        <p:tgtEl>
                                          <p:spTgt spid="3">
                                            <p:txEl>
                                              <p:pRg st="9" end="9"/>
                                            </p:txEl>
                                          </p:spTgt>
                                        </p:tgtEl>
                                      </p:cBhvr>
                                    </p:animEffect>
                                  </p:childTnLst>
                                </p:cTn>
                              </p:par>
                            </p:childTnLst>
                          </p:cTn>
                        </p:par>
                        <p:par>
                          <p:cTn id="40" fill="hold" nodeType="withGroup">
                            <p:stCondLst>
                              <p:cond delay="1500"/>
                            </p:stCondLst>
                            <p:childTnLst>
                              <p:par>
                                <p:cTn id="41" presetID="9" presetClass="entr" presetSubtype="0" fill="hold"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dissolve">
                                      <p:cBhvr>
                                        <p:cTn id="43" dur="500"/>
                                        <p:tgtEl>
                                          <p:spTgt spid="3">
                                            <p:txEl>
                                              <p:pRg st="10" end="10"/>
                                            </p:txEl>
                                          </p:spTgt>
                                        </p:tgtEl>
                                      </p:cBhvr>
                                    </p:animEffect>
                                  </p:childTnLst>
                                </p:cTn>
                              </p:par>
                            </p:childTnLst>
                          </p:cTn>
                        </p:par>
                        <p:par>
                          <p:cTn id="44" fill="hold" nodeType="withGroup">
                            <p:stCondLst>
                              <p:cond delay="2000"/>
                            </p:stCondLst>
                            <p:childTnLst>
                              <p:par>
                                <p:cTn id="45" presetID="9" presetClass="entr" presetSubtype="0" fill="hold"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dissolve">
                                      <p:cBhvr>
                                        <p:cTn id="47" dur="500"/>
                                        <p:tgtEl>
                                          <p:spTgt spid="3">
                                            <p:txEl>
                                              <p:pRg st="11" end="1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dissolve">
                                      <p:cBhvr>
                                        <p:cTn id="52" dur="500"/>
                                        <p:tgtEl>
                                          <p:spTgt spid="3">
                                            <p:txEl>
                                              <p:pRg st="13" end="13"/>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childTnLst>
                          </p:cTn>
                        </p:par>
                        <p:par>
                          <p:cTn id="56" fill="hold" nodeType="withGroup">
                            <p:stCondLst>
                              <p:cond delay="500"/>
                            </p:stCondLst>
                            <p:childTnLst>
                              <p:par>
                                <p:cTn id="57" presetID="9" presetClass="entr" presetSubtype="0" fill="hold" nodeType="afterEffect">
                                  <p:stCondLst>
                                    <p:cond delay="50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dissolve">
                                      <p:cBhvr>
                                        <p:cTn id="59" dur="500"/>
                                        <p:tgtEl>
                                          <p:spTgt spid="3">
                                            <p:txEl>
                                              <p:pRg st="14" end="14"/>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animEffect transition="in" filter="dissolve">
                                      <p:cBhvr>
                                        <p:cTn id="64" dur="500"/>
                                        <p:tgtEl>
                                          <p:spTgt spid="3">
                                            <p:txEl>
                                              <p:pRg st="15" end="15"/>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nodeType="clickEffect">
                                  <p:stCondLst>
                                    <p:cond delay="0"/>
                                  </p:stCondLst>
                                  <p:childTnLst>
                                    <p:set>
                                      <p:cBhvr>
                                        <p:cTn id="68" dur="1" fill="hold">
                                          <p:stCondLst>
                                            <p:cond delay="0"/>
                                          </p:stCondLst>
                                        </p:cTn>
                                        <p:tgtEl>
                                          <p:spTgt spid="3">
                                            <p:txEl>
                                              <p:pRg st="17" end="17"/>
                                            </p:txEl>
                                          </p:spTgt>
                                        </p:tgtEl>
                                        <p:attrNameLst>
                                          <p:attrName>style.visibility</p:attrName>
                                        </p:attrNameLst>
                                      </p:cBhvr>
                                      <p:to>
                                        <p:strVal val="visible"/>
                                      </p:to>
                                    </p:set>
                                    <p:animEffect transition="in" filter="dissolve">
                                      <p:cBhvr>
                                        <p:cTn id="69" dur="500"/>
                                        <p:tgtEl>
                                          <p:spTgt spid="3">
                                            <p:txEl>
                                              <p:pRg st="17" end="1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dissolve">
                                      <p:cBhvr>
                                        <p:cTn id="7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53322D-05F4-4EE4-A0F8-056447D66998}"/>
              </a:ext>
            </a:extLst>
          </p:cNvPr>
          <p:cNvSpPr/>
          <p:nvPr/>
        </p:nvSpPr>
        <p:spPr>
          <a:xfrm>
            <a:off x="0" y="1"/>
            <a:ext cx="12192000" cy="695450"/>
          </a:xfrm>
          <a:prstGeom prst="rect">
            <a:avLst/>
          </a:prstGeom>
          <a:gradFill flip="none" rotWithShape="1">
            <a:gsLst>
              <a:gs pos="0">
                <a:schemeClr val="tx1"/>
              </a:gs>
              <a:gs pos="76000">
                <a:schemeClr val="tx1"/>
              </a:gs>
              <a:gs pos="100000">
                <a:srgbClr val="000000">
                  <a:alpha val="0"/>
                </a:srgbClr>
              </a:gs>
              <a:gs pos="88000">
                <a:srgbClr val="000000">
                  <a:alpha val="5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EA48FFF7-D207-4EE1-8D2E-421BD5C8943A}"/>
              </a:ext>
            </a:extLst>
          </p:cNvPr>
          <p:cNvSpPr txBox="1"/>
          <p:nvPr/>
        </p:nvSpPr>
        <p:spPr>
          <a:xfrm>
            <a:off x="721972" y="35420"/>
            <a:ext cx="9382946" cy="584775"/>
          </a:xfrm>
          <a:prstGeom prst="rect">
            <a:avLst/>
          </a:prstGeom>
          <a:noFill/>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hangingPunct="0">
              <a:defRPr sz="2000">
                <a:solidFill>
                  <a:schemeClr val="tx1"/>
                </a:solidFill>
                <a:latin typeface="Calibri" charset="0"/>
                <a:ea typeface="MS PGothic" charset="0"/>
                <a:cs typeface="MS PGothic" charset="0"/>
              </a:defRPr>
            </a:lvl6pPr>
            <a:lvl7pPr eaLnBrk="0" hangingPunct="0">
              <a:defRPr sz="2000">
                <a:solidFill>
                  <a:schemeClr val="tx1"/>
                </a:solidFill>
                <a:latin typeface="Calibri" charset="0"/>
                <a:ea typeface="MS PGothic" charset="0"/>
                <a:cs typeface="MS PGothic" charset="0"/>
              </a:defRPr>
            </a:lvl7pPr>
            <a:lvl8pPr eaLnBrk="0" hangingPunct="0">
              <a:defRPr sz="2000">
                <a:solidFill>
                  <a:schemeClr val="tx1"/>
                </a:solidFill>
                <a:latin typeface="Calibri" charset="0"/>
                <a:ea typeface="MS PGothic" charset="0"/>
                <a:cs typeface="MS PGothic" charset="0"/>
              </a:defRPr>
            </a:lvl8pPr>
            <a:lvl9pPr eaLnBrk="0" hangingPunct="0">
              <a:defRPr sz="2000">
                <a:solidFill>
                  <a:schemeClr val="tx1"/>
                </a:solidFill>
                <a:latin typeface="Calibri" charset="0"/>
                <a:ea typeface="MS PGothic" charset="0"/>
                <a:cs typeface="MS PGothic" charset="0"/>
              </a:defRPr>
            </a:lvl9pPr>
          </a:lstStyle>
          <a:p>
            <a:pPr eaLnBrk="1" hangingPunct="1">
              <a:defRPr/>
            </a:pPr>
            <a:r>
              <a:rPr lang="en-NZ" dirty="0">
                <a:solidFill>
                  <a:schemeClr val="bg1"/>
                </a:solidFill>
                <a:effectLst>
                  <a:outerShdw blurRad="38100" dist="38100" dir="2700000" algn="tl">
                    <a:srgbClr val="000000"/>
                  </a:outerShdw>
                </a:effectLst>
                <a:latin typeface="+mn-lt"/>
                <a:cs typeface="Arial" panose="020B0604020202020204" pitchFamily="34" charset="0"/>
              </a:rPr>
              <a:t>Objectives</a:t>
            </a:r>
          </a:p>
        </p:txBody>
      </p:sp>
      <p:cxnSp>
        <p:nvCxnSpPr>
          <p:cNvPr id="13" name="Straight Connector 12">
            <a:extLst>
              <a:ext uri="{FF2B5EF4-FFF2-40B4-BE49-F238E27FC236}">
                <a16:creationId xmlns:a16="http://schemas.microsoft.com/office/drawing/2014/main" id="{022C7CE1-0D78-4152-A146-6EBE73B082FD}"/>
              </a:ext>
            </a:extLst>
          </p:cNvPr>
          <p:cNvCxnSpPr>
            <a:cxnSpLocks/>
          </p:cNvCxnSpPr>
          <p:nvPr/>
        </p:nvCxnSpPr>
        <p:spPr>
          <a:xfrm>
            <a:off x="624034" y="560627"/>
            <a:ext cx="94808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Box 7">
            <a:extLst>
              <a:ext uri="{FF2B5EF4-FFF2-40B4-BE49-F238E27FC236}">
                <a16:creationId xmlns:a16="http://schemas.microsoft.com/office/drawing/2014/main" id="{D78C9A82-E0ED-403B-8282-9067BCA846DD}"/>
              </a:ext>
            </a:extLst>
          </p:cNvPr>
          <p:cNvSpPr txBox="1">
            <a:spLocks noChangeArrowheads="1"/>
          </p:cNvSpPr>
          <p:nvPr/>
        </p:nvSpPr>
        <p:spPr bwMode="auto">
          <a:xfrm>
            <a:off x="1955800" y="3075057"/>
            <a:ext cx="828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ts val="0"/>
              </a:spcBef>
              <a:buFont typeface="Wingdings" panose="05000000000000000000" pitchFamily="2" charset="2"/>
              <a:buChar char="§"/>
              <a:defRPr/>
            </a:pPr>
            <a:r>
              <a:rPr lang="en-GB" altLang="en-US" sz="2000" b="1" dirty="0">
                <a:effectLst>
                  <a:outerShdw blurRad="38100" dist="38100" dir="2700000" algn="tl">
                    <a:srgbClr val="000000">
                      <a:alpha val="43137"/>
                    </a:srgbClr>
                  </a:outerShdw>
                </a:effectLst>
                <a:latin typeface="+mn-lt"/>
                <a:cs typeface="Arial" panose="020B0604020202020204" pitchFamily="34" charset="0"/>
              </a:rPr>
              <a:t>To adopt the recommended procedure in the event of engine failure at low level (below 1000ft AGL)</a:t>
            </a:r>
          </a:p>
        </p:txBody>
      </p:sp>
    </p:spTree>
    <p:extLst>
      <p:ext uri="{BB962C8B-B14F-4D97-AF65-F5344CB8AC3E}">
        <p14:creationId xmlns:p14="http://schemas.microsoft.com/office/powerpoint/2010/main" val="20550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9" presetClass="entr" presetSubtype="0" fill="hold" nodeType="withEffect">
                                  <p:stCondLst>
                                    <p:cond delay="5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E25EEA-4FF6-4AF4-805A-F46F8D3F028F}"/>
              </a:ext>
            </a:extLst>
          </p:cNvPr>
          <p:cNvGrpSpPr/>
          <p:nvPr/>
        </p:nvGrpSpPr>
        <p:grpSpPr>
          <a:xfrm>
            <a:off x="2208213" y="1398589"/>
            <a:ext cx="7416800" cy="4335461"/>
            <a:chOff x="2208213" y="1398589"/>
            <a:chExt cx="7416800" cy="4335461"/>
          </a:xfrm>
        </p:grpSpPr>
        <p:cxnSp>
          <p:nvCxnSpPr>
            <p:cNvPr id="6" name="Straight Connector 5"/>
            <p:cNvCxnSpPr/>
            <p:nvPr/>
          </p:nvCxnSpPr>
          <p:spPr>
            <a:xfrm rot="5400000">
              <a:off x="3720307" y="3645694"/>
              <a:ext cx="41767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08213" y="1917700"/>
              <a:ext cx="7416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1451" y="1419226"/>
              <a:ext cx="2447925" cy="400110"/>
            </a:xfrm>
            <a:prstGeom prst="rect">
              <a:avLst/>
            </a:prstGeom>
            <a:noFill/>
          </p:spPr>
          <p:txBody>
            <a:bodyPr>
              <a:spAutoFit/>
            </a:bodyPr>
            <a:lstStyle/>
            <a:p>
              <a:pPr eaLnBrk="1" hangingPunct="1">
                <a:defRPr/>
              </a:pPr>
              <a:r>
                <a:rPr lang="en-NZ" sz="2000" b="1" dirty="0">
                  <a:solidFill>
                    <a:srgbClr val="FF0000"/>
                  </a:solidFill>
                  <a:effectLst>
                    <a:outerShdw blurRad="38100" dist="38100" dir="2700000" algn="tl">
                      <a:srgbClr val="000000">
                        <a:alpha val="43137"/>
                      </a:srgbClr>
                    </a:outerShdw>
                  </a:effectLst>
                  <a:cs typeface="Arial" panose="020B0604020202020204" pitchFamily="34" charset="0"/>
                </a:rPr>
                <a:t>Probable Causes</a:t>
              </a:r>
            </a:p>
          </p:txBody>
        </p:sp>
        <p:sp>
          <p:nvSpPr>
            <p:cNvPr id="10" name="TextBox 9"/>
            <p:cNvSpPr txBox="1"/>
            <p:nvPr/>
          </p:nvSpPr>
          <p:spPr>
            <a:xfrm>
              <a:off x="6527800" y="1398589"/>
              <a:ext cx="3024188" cy="400110"/>
            </a:xfrm>
            <a:prstGeom prst="rect">
              <a:avLst/>
            </a:prstGeom>
            <a:noFill/>
          </p:spPr>
          <p:txBody>
            <a:bodyPr>
              <a:spAutoFit/>
            </a:bodyPr>
            <a:lstStyle/>
            <a:p>
              <a:pPr eaLnBrk="1" hangingPunct="1">
                <a:defRPr/>
              </a:pPr>
              <a:r>
                <a:rPr lang="en-NZ" sz="2000" b="1" dirty="0">
                  <a:solidFill>
                    <a:srgbClr val="00BE28"/>
                  </a:solidFill>
                  <a:effectLst>
                    <a:outerShdw blurRad="38100" dist="38100" dir="2700000" algn="tl">
                      <a:srgbClr val="000000">
                        <a:alpha val="43137"/>
                      </a:srgbClr>
                    </a:outerShdw>
                  </a:effectLst>
                  <a:cs typeface="Arial" panose="020B0604020202020204" pitchFamily="34" charset="0"/>
                </a:rPr>
                <a:t>May be avoided by</a:t>
              </a:r>
            </a:p>
          </p:txBody>
        </p:sp>
      </p:grpSp>
      <p:sp>
        <p:nvSpPr>
          <p:cNvPr id="4102" name="TextBox 10"/>
          <p:cNvSpPr txBox="1">
            <a:spLocks noChangeArrowheads="1"/>
          </p:cNvSpPr>
          <p:nvPr/>
        </p:nvSpPr>
        <p:spPr bwMode="auto">
          <a:xfrm>
            <a:off x="2173289" y="2205039"/>
            <a:ext cx="3671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NZ" altLang="en-US" sz="1800">
              <a:latin typeface="+mn-lt"/>
              <a:cs typeface="Arial" panose="020B0604020202020204" pitchFamily="34" charset="0"/>
            </a:endParaRPr>
          </a:p>
        </p:txBody>
      </p:sp>
      <p:sp>
        <p:nvSpPr>
          <p:cNvPr id="4104" name="TextBox 10"/>
          <p:cNvSpPr txBox="1">
            <a:spLocks noChangeArrowheads="1"/>
          </p:cNvSpPr>
          <p:nvPr/>
        </p:nvSpPr>
        <p:spPr bwMode="auto">
          <a:xfrm>
            <a:off x="2208213" y="1989138"/>
            <a:ext cx="83169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NZ" altLang="en-US" sz="2000" b="1" dirty="0">
                <a:effectLst>
                  <a:outerShdw blurRad="38100" dist="38100" dir="2700000" algn="tl">
                    <a:srgbClr val="000000">
                      <a:alpha val="43137"/>
                    </a:srgbClr>
                  </a:outerShdw>
                </a:effectLst>
                <a:latin typeface="+mn-lt"/>
                <a:cs typeface="Arial" panose="020B0604020202020204" pitchFamily="34" charset="0"/>
              </a:rPr>
              <a:t>Fuel Contamination		   		</a:t>
            </a:r>
          </a:p>
          <a:p>
            <a:pPr eaLnBrk="1" hangingPunct="1">
              <a:spcBef>
                <a:spcPct val="0"/>
              </a:spcBef>
              <a:buFontTx/>
              <a:buNone/>
              <a:defRPr/>
            </a:pPr>
            <a:r>
              <a:rPr lang="en-NZ" altLang="en-US" sz="2000" b="1" dirty="0">
                <a:effectLst>
                  <a:outerShdw blurRad="38100" dist="38100" dir="2700000" algn="tl">
                    <a:srgbClr val="000000">
                      <a:alpha val="43137"/>
                    </a:srgbClr>
                  </a:outerShdw>
                </a:effectLst>
                <a:latin typeface="+mn-lt"/>
                <a:cs typeface="Arial" panose="020B0604020202020204" pitchFamily="34" charset="0"/>
              </a:rPr>
              <a:t>Fuel Starvation		</a:t>
            </a:r>
          </a:p>
          <a:p>
            <a:pPr eaLnBrk="1" hangingPunct="1">
              <a:spcBef>
                <a:spcPct val="0"/>
              </a:spcBef>
              <a:buFontTx/>
              <a:buNone/>
              <a:defRPr/>
            </a:pPr>
            <a:r>
              <a:rPr lang="en-NZ" altLang="en-US" sz="2000" b="1" dirty="0">
                <a:effectLst>
                  <a:outerShdw blurRad="38100" dist="38100" dir="2700000" algn="tl">
                    <a:srgbClr val="000000">
                      <a:alpha val="43137"/>
                    </a:srgbClr>
                  </a:outerShdw>
                </a:effectLst>
                <a:latin typeface="+mn-lt"/>
                <a:cs typeface="Arial" panose="020B0604020202020204" pitchFamily="34" charset="0"/>
              </a:rPr>
              <a:t>Fuel Exhaustion			</a:t>
            </a:r>
          </a:p>
          <a:p>
            <a:pPr eaLnBrk="1" hangingPunct="1">
              <a:spcBef>
                <a:spcPct val="0"/>
              </a:spcBef>
              <a:buFontTx/>
              <a:buNone/>
              <a:defRPr/>
            </a:pPr>
            <a:r>
              <a:rPr lang="en-NZ" altLang="en-US" sz="2000" b="1" dirty="0">
                <a:effectLst>
                  <a:outerShdw blurRad="38100" dist="38100" dir="2700000" algn="tl">
                    <a:srgbClr val="000000">
                      <a:alpha val="43137"/>
                    </a:srgbClr>
                  </a:outerShdw>
                </a:effectLst>
                <a:latin typeface="+mn-lt"/>
                <a:cs typeface="Arial" panose="020B0604020202020204" pitchFamily="34" charset="0"/>
              </a:rPr>
              <a:t>		  </a:t>
            </a:r>
          </a:p>
          <a:p>
            <a:pPr eaLnBrk="1" hangingPunct="1">
              <a:spcBef>
                <a:spcPct val="0"/>
              </a:spcBef>
              <a:buFontTx/>
              <a:buNone/>
              <a:defRPr/>
            </a:pPr>
            <a:r>
              <a:rPr lang="en-NZ" altLang="en-US" sz="2000" b="1" dirty="0">
                <a:effectLst>
                  <a:outerShdw blurRad="38100" dist="38100" dir="2700000" algn="tl">
                    <a:srgbClr val="000000">
                      <a:alpha val="43137"/>
                    </a:srgbClr>
                  </a:outerShdw>
                </a:effectLst>
                <a:latin typeface="+mn-lt"/>
                <a:cs typeface="Arial" panose="020B0604020202020204" pitchFamily="34" charset="0"/>
              </a:rPr>
              <a:t>Carburettor Icing</a:t>
            </a:r>
          </a:p>
          <a:p>
            <a:pPr eaLnBrk="1" hangingPunct="1">
              <a:spcBef>
                <a:spcPct val="0"/>
              </a:spcBef>
              <a:buFontTx/>
              <a:buNone/>
              <a:defRPr/>
            </a:pPr>
            <a:r>
              <a:rPr lang="en-NZ" altLang="en-US" sz="2000" b="1" dirty="0">
                <a:effectLst>
                  <a:outerShdw blurRad="38100" dist="38100" dir="2700000" algn="tl">
                    <a:srgbClr val="000000">
                      <a:alpha val="43137"/>
                    </a:srgbClr>
                  </a:outerShdw>
                </a:effectLst>
                <a:latin typeface="+mn-lt"/>
                <a:cs typeface="Arial" panose="020B0604020202020204" pitchFamily="34" charset="0"/>
              </a:rPr>
              <a:t>			</a:t>
            </a:r>
          </a:p>
          <a:p>
            <a:pPr eaLnBrk="1" hangingPunct="1">
              <a:spcBef>
                <a:spcPct val="0"/>
              </a:spcBef>
              <a:buFontTx/>
              <a:buNone/>
              <a:defRPr/>
            </a:pPr>
            <a:r>
              <a:rPr lang="en-NZ" altLang="en-US" sz="2000" b="1" dirty="0">
                <a:effectLst>
                  <a:outerShdw blurRad="38100" dist="38100" dir="2700000" algn="tl">
                    <a:srgbClr val="000000">
                      <a:alpha val="43137"/>
                    </a:srgbClr>
                  </a:outerShdw>
                </a:effectLst>
                <a:latin typeface="+mn-lt"/>
                <a:cs typeface="Arial" panose="020B0604020202020204" pitchFamily="34" charset="0"/>
              </a:rPr>
              <a:t>Air Filter Blockage</a:t>
            </a:r>
          </a:p>
          <a:p>
            <a:pPr eaLnBrk="1" hangingPunct="1">
              <a:spcBef>
                <a:spcPct val="0"/>
              </a:spcBef>
              <a:buFontTx/>
              <a:buNone/>
              <a:defRPr/>
            </a:pPr>
            <a:r>
              <a:rPr lang="en-NZ" altLang="en-US" sz="2000" b="1" dirty="0">
                <a:effectLst>
                  <a:outerShdw blurRad="38100" dist="38100" dir="2700000" algn="tl">
                    <a:srgbClr val="000000">
                      <a:alpha val="43137"/>
                    </a:srgbClr>
                  </a:outerShdw>
                </a:effectLst>
                <a:latin typeface="+mn-lt"/>
                <a:cs typeface="Arial" panose="020B0604020202020204" pitchFamily="34" charset="0"/>
              </a:rPr>
              <a:t>		  </a:t>
            </a:r>
          </a:p>
          <a:p>
            <a:pPr eaLnBrk="1" hangingPunct="1">
              <a:spcBef>
                <a:spcPct val="0"/>
              </a:spcBef>
              <a:buFontTx/>
              <a:buNone/>
              <a:defRPr/>
            </a:pPr>
            <a:r>
              <a:rPr lang="en-NZ" altLang="en-US" sz="2000" b="1" dirty="0">
                <a:effectLst>
                  <a:outerShdw blurRad="38100" dist="38100" dir="2700000" algn="tl">
                    <a:srgbClr val="000000">
                      <a:alpha val="43137"/>
                    </a:srgbClr>
                  </a:outerShdw>
                </a:effectLst>
                <a:latin typeface="+mn-lt"/>
                <a:cs typeface="Arial" panose="020B0604020202020204" pitchFamily="34" charset="0"/>
              </a:rPr>
              <a:t>Mechanical Failure</a:t>
            </a:r>
            <a:r>
              <a:rPr lang="en-NZ" altLang="en-US" sz="2000" b="1" dirty="0">
                <a:solidFill>
                  <a:srgbClr val="000099"/>
                </a:solidFill>
                <a:effectLst>
                  <a:outerShdw blurRad="38100" dist="38100" dir="2700000" algn="tl">
                    <a:srgbClr val="000000">
                      <a:alpha val="43137"/>
                    </a:srgbClr>
                  </a:outerShdw>
                </a:effectLst>
                <a:latin typeface="+mn-lt"/>
                <a:cs typeface="Arial" panose="020B0604020202020204" pitchFamily="34" charset="0"/>
              </a:rPr>
              <a:t>		</a:t>
            </a:r>
          </a:p>
        </p:txBody>
      </p:sp>
      <p:sp>
        <p:nvSpPr>
          <p:cNvPr id="2" name="TextBox 1"/>
          <p:cNvSpPr txBox="1"/>
          <p:nvPr/>
        </p:nvSpPr>
        <p:spPr>
          <a:xfrm>
            <a:off x="5880100" y="1989138"/>
            <a:ext cx="5120184" cy="2831544"/>
          </a:xfrm>
          <a:prstGeom prst="rect">
            <a:avLst/>
          </a:prstGeom>
          <a:noFill/>
        </p:spPr>
        <p:txBody>
          <a:bodyPr wrap="none">
            <a:spAutoFit/>
          </a:bodyPr>
          <a:lstStyle/>
          <a:p>
            <a:pPr eaLnBrk="1" hangingPunct="1">
              <a:defRPr/>
            </a:pPr>
            <a:r>
              <a:rPr lang="en-NZ" altLang="en-US" sz="2000" b="1" dirty="0">
                <a:effectLst>
                  <a:outerShdw blurRad="38100" dist="38100" dir="2700000" algn="tl">
                    <a:srgbClr val="000000">
                      <a:alpha val="43137"/>
                    </a:srgbClr>
                  </a:outerShdw>
                </a:effectLst>
                <a:cs typeface="Arial" panose="020B0604020202020204" pitchFamily="34" charset="0"/>
              </a:rPr>
              <a:t>- Pre-Flight inspection</a:t>
            </a:r>
          </a:p>
          <a:p>
            <a:pPr eaLnBrk="1" hangingPunct="1">
              <a:defRPr/>
            </a:pPr>
            <a:r>
              <a:rPr lang="en-NZ" altLang="en-US" sz="2000" b="1" dirty="0">
                <a:effectLst>
                  <a:outerShdw blurRad="38100" dist="38100" dir="2700000" algn="tl">
                    <a:srgbClr val="000000">
                      <a:alpha val="43137"/>
                    </a:srgbClr>
                  </a:outerShdw>
                </a:effectLst>
                <a:cs typeface="Arial" panose="020B0604020202020204" pitchFamily="34" charset="0"/>
              </a:rPr>
              <a:t>- Pre-flight planning, fuel system knowledge</a:t>
            </a:r>
          </a:p>
          <a:p>
            <a:pPr eaLnBrk="1" hangingPunct="1">
              <a:defRPr/>
            </a:pPr>
            <a:r>
              <a:rPr lang="en-NZ" altLang="en-US" sz="2000" b="1" dirty="0">
                <a:effectLst>
                  <a:outerShdw blurRad="38100" dist="38100" dir="2700000" algn="tl">
                    <a:srgbClr val="000000">
                      <a:alpha val="43137"/>
                    </a:srgbClr>
                  </a:outerShdw>
                </a:effectLst>
                <a:cs typeface="Arial" panose="020B0604020202020204" pitchFamily="34" charset="0"/>
              </a:rPr>
              <a:t>- Awareness of fuel consumption</a:t>
            </a:r>
          </a:p>
          <a:p>
            <a:pPr eaLnBrk="1" hangingPunct="1">
              <a:defRPr/>
            </a:pPr>
            <a:endParaRPr lang="en-NZ" altLang="en-US" sz="2000" b="1" dirty="0">
              <a:effectLst>
                <a:outerShdw blurRad="38100" dist="38100" dir="2700000" algn="tl">
                  <a:srgbClr val="000000">
                    <a:alpha val="43137"/>
                  </a:srgbClr>
                </a:outerShdw>
              </a:effectLst>
              <a:cs typeface="Arial" panose="020B0604020202020204" pitchFamily="34" charset="0"/>
            </a:endParaRPr>
          </a:p>
          <a:p>
            <a:pPr eaLnBrk="1" hangingPunct="1">
              <a:defRPr/>
            </a:pPr>
            <a:r>
              <a:rPr lang="en-NZ" altLang="en-US" sz="2000" b="1" dirty="0">
                <a:effectLst>
                  <a:outerShdw blurRad="38100" dist="38100" dir="2700000" algn="tl">
                    <a:srgbClr val="000000">
                      <a:alpha val="43137"/>
                    </a:srgbClr>
                  </a:outerShdw>
                </a:effectLst>
                <a:cs typeface="Arial" panose="020B0604020202020204" pitchFamily="34" charset="0"/>
              </a:rPr>
              <a:t>- Run up check, avoid prolonged idling,</a:t>
            </a:r>
          </a:p>
          <a:p>
            <a:pPr eaLnBrk="1" hangingPunct="1">
              <a:defRPr/>
            </a:pPr>
            <a:r>
              <a:rPr lang="en-NZ" altLang="en-US" b="1" dirty="0">
                <a:effectLst>
                  <a:outerShdw blurRad="38100" dist="38100" dir="2700000" algn="tl">
                    <a:srgbClr val="000000">
                      <a:alpha val="43137"/>
                    </a:srgbClr>
                  </a:outerShdw>
                </a:effectLst>
                <a:cs typeface="Arial" panose="020B0604020202020204" pitchFamily="34" charset="0"/>
              </a:rPr>
              <a:t>   Carb heat HOT</a:t>
            </a:r>
            <a:endParaRPr lang="en-NZ" altLang="en-US" sz="800" b="1" dirty="0">
              <a:effectLst>
                <a:outerShdw blurRad="38100" dist="38100" dir="2700000" algn="tl">
                  <a:srgbClr val="000000">
                    <a:alpha val="43137"/>
                  </a:srgbClr>
                </a:outerShdw>
              </a:effectLst>
              <a:cs typeface="Arial" panose="020B0604020202020204" pitchFamily="34" charset="0"/>
            </a:endParaRPr>
          </a:p>
          <a:p>
            <a:pPr eaLnBrk="1" hangingPunct="1">
              <a:defRPr/>
            </a:pPr>
            <a:r>
              <a:rPr lang="en-NZ" altLang="en-US" sz="2000" b="1" dirty="0">
                <a:effectLst>
                  <a:outerShdw blurRad="38100" dist="38100" dir="2700000" algn="tl">
                    <a:srgbClr val="000000">
                      <a:alpha val="43137"/>
                    </a:srgbClr>
                  </a:outerShdw>
                </a:effectLst>
                <a:cs typeface="Arial" panose="020B0604020202020204" pitchFamily="34" charset="0"/>
              </a:rPr>
              <a:t>- Pre-flight inspection, alternate air (carb heat)</a:t>
            </a:r>
          </a:p>
          <a:p>
            <a:pPr eaLnBrk="1" hangingPunct="1">
              <a:defRPr/>
            </a:pPr>
            <a:endParaRPr lang="en-NZ" altLang="en-US" sz="2000" b="1" dirty="0">
              <a:effectLst>
                <a:outerShdw blurRad="38100" dist="38100" dir="2700000" algn="tl">
                  <a:srgbClr val="000000">
                    <a:alpha val="43137"/>
                  </a:srgbClr>
                </a:outerShdw>
              </a:effectLst>
              <a:cs typeface="Arial" panose="020B0604020202020204" pitchFamily="34" charset="0"/>
            </a:endParaRPr>
          </a:p>
          <a:p>
            <a:pPr eaLnBrk="1" hangingPunct="1">
              <a:defRPr/>
            </a:pPr>
            <a:r>
              <a:rPr lang="en-NZ" altLang="en-US" sz="2000" b="1" dirty="0">
                <a:effectLst>
                  <a:outerShdw blurRad="38100" dist="38100" dir="2700000" algn="tl">
                    <a:srgbClr val="000000">
                      <a:alpha val="43137"/>
                    </a:srgbClr>
                  </a:outerShdw>
                </a:effectLst>
                <a:cs typeface="Arial" panose="020B0604020202020204" pitchFamily="34" charset="0"/>
              </a:rPr>
              <a:t>- Pre-flight inspection, run up check</a:t>
            </a:r>
          </a:p>
        </p:txBody>
      </p:sp>
      <p:sp>
        <p:nvSpPr>
          <p:cNvPr id="15" name="Rectangle 14">
            <a:extLst>
              <a:ext uri="{FF2B5EF4-FFF2-40B4-BE49-F238E27FC236}">
                <a16:creationId xmlns:a16="http://schemas.microsoft.com/office/drawing/2014/main" id="{7E569D0B-5964-432C-B098-2D736FC3FC64}"/>
              </a:ext>
            </a:extLst>
          </p:cNvPr>
          <p:cNvSpPr/>
          <p:nvPr/>
        </p:nvSpPr>
        <p:spPr>
          <a:xfrm>
            <a:off x="0" y="1"/>
            <a:ext cx="12192000" cy="695450"/>
          </a:xfrm>
          <a:prstGeom prst="rect">
            <a:avLst/>
          </a:prstGeom>
          <a:gradFill flip="none" rotWithShape="1">
            <a:gsLst>
              <a:gs pos="0">
                <a:schemeClr val="tx1"/>
              </a:gs>
              <a:gs pos="76000">
                <a:schemeClr val="tx1"/>
              </a:gs>
              <a:gs pos="100000">
                <a:srgbClr val="000000">
                  <a:alpha val="0"/>
                </a:srgbClr>
              </a:gs>
              <a:gs pos="88000">
                <a:srgbClr val="000000">
                  <a:alpha val="5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extBox 15">
            <a:extLst>
              <a:ext uri="{FF2B5EF4-FFF2-40B4-BE49-F238E27FC236}">
                <a16:creationId xmlns:a16="http://schemas.microsoft.com/office/drawing/2014/main" id="{AE24B139-DF2C-4A0B-94D7-805813046F88}"/>
              </a:ext>
            </a:extLst>
          </p:cNvPr>
          <p:cNvSpPr txBox="1"/>
          <p:nvPr/>
        </p:nvSpPr>
        <p:spPr>
          <a:xfrm>
            <a:off x="721972" y="35420"/>
            <a:ext cx="9382946" cy="584775"/>
          </a:xfrm>
          <a:prstGeom prst="rect">
            <a:avLst/>
          </a:prstGeom>
          <a:noFill/>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hangingPunct="0">
              <a:defRPr sz="2000">
                <a:solidFill>
                  <a:schemeClr val="tx1"/>
                </a:solidFill>
                <a:latin typeface="Calibri" charset="0"/>
                <a:ea typeface="MS PGothic" charset="0"/>
                <a:cs typeface="MS PGothic" charset="0"/>
              </a:defRPr>
            </a:lvl6pPr>
            <a:lvl7pPr eaLnBrk="0" hangingPunct="0">
              <a:defRPr sz="2000">
                <a:solidFill>
                  <a:schemeClr val="tx1"/>
                </a:solidFill>
                <a:latin typeface="Calibri" charset="0"/>
                <a:ea typeface="MS PGothic" charset="0"/>
                <a:cs typeface="MS PGothic" charset="0"/>
              </a:defRPr>
            </a:lvl7pPr>
            <a:lvl8pPr eaLnBrk="0" hangingPunct="0">
              <a:defRPr sz="2000">
                <a:solidFill>
                  <a:schemeClr val="tx1"/>
                </a:solidFill>
                <a:latin typeface="Calibri" charset="0"/>
                <a:ea typeface="MS PGothic" charset="0"/>
                <a:cs typeface="MS PGothic" charset="0"/>
              </a:defRPr>
            </a:lvl8pPr>
            <a:lvl9pPr eaLnBrk="0" hangingPunct="0">
              <a:defRPr sz="2000">
                <a:solidFill>
                  <a:schemeClr val="tx1"/>
                </a:solidFill>
                <a:latin typeface="Calibri" charset="0"/>
                <a:ea typeface="MS PGothic" charset="0"/>
                <a:cs typeface="MS PGothic" charset="0"/>
              </a:defRPr>
            </a:lvl9pPr>
          </a:lstStyle>
          <a:p>
            <a:pPr eaLnBrk="1" hangingPunct="1">
              <a:defRPr/>
            </a:pPr>
            <a:r>
              <a:rPr lang="en-NZ" dirty="0">
                <a:solidFill>
                  <a:schemeClr val="bg1"/>
                </a:solidFill>
                <a:effectLst>
                  <a:outerShdw blurRad="38100" dist="38100" dir="2700000" algn="tl">
                    <a:srgbClr val="000000"/>
                  </a:outerShdw>
                </a:effectLst>
                <a:latin typeface="+mn-lt"/>
                <a:cs typeface="Arial" panose="020B0604020202020204" pitchFamily="34" charset="0"/>
              </a:rPr>
              <a:t>Considerations</a:t>
            </a:r>
          </a:p>
        </p:txBody>
      </p:sp>
      <p:cxnSp>
        <p:nvCxnSpPr>
          <p:cNvPr id="17" name="Straight Connector 16">
            <a:extLst>
              <a:ext uri="{FF2B5EF4-FFF2-40B4-BE49-F238E27FC236}">
                <a16:creationId xmlns:a16="http://schemas.microsoft.com/office/drawing/2014/main" id="{EE2E22A8-ED62-41D8-9E1D-5794184DED65}"/>
              </a:ext>
            </a:extLst>
          </p:cNvPr>
          <p:cNvCxnSpPr>
            <a:cxnSpLocks/>
          </p:cNvCxnSpPr>
          <p:nvPr/>
        </p:nvCxnSpPr>
        <p:spPr>
          <a:xfrm>
            <a:off x="624034" y="560627"/>
            <a:ext cx="94808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60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10"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04">
                                            <p:txEl>
                                              <p:pRg st="0" end="0"/>
                                            </p:txEl>
                                          </p:spTgt>
                                        </p:tgtEl>
                                        <p:attrNameLst>
                                          <p:attrName>style.visibility</p:attrName>
                                        </p:attrNameLst>
                                      </p:cBhvr>
                                      <p:to>
                                        <p:strVal val="visible"/>
                                      </p:to>
                                    </p:set>
                                    <p:animEffect transition="in" filter="dissolve">
                                      <p:cBhvr>
                                        <p:cTn id="17" dur="500"/>
                                        <p:tgtEl>
                                          <p:spTgt spid="410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04">
                                            <p:txEl>
                                              <p:pRg st="1" end="1"/>
                                            </p:txEl>
                                          </p:spTgt>
                                        </p:tgtEl>
                                        <p:attrNameLst>
                                          <p:attrName>style.visibility</p:attrName>
                                        </p:attrNameLst>
                                      </p:cBhvr>
                                      <p:to>
                                        <p:strVal val="visible"/>
                                      </p:to>
                                    </p:set>
                                    <p:animEffect transition="in" filter="dissolve">
                                      <p:cBhvr>
                                        <p:cTn id="22" dur="500"/>
                                        <p:tgtEl>
                                          <p:spTgt spid="410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04">
                                            <p:txEl>
                                              <p:pRg st="2" end="2"/>
                                            </p:txEl>
                                          </p:spTgt>
                                        </p:tgtEl>
                                        <p:attrNameLst>
                                          <p:attrName>style.visibility</p:attrName>
                                        </p:attrNameLst>
                                      </p:cBhvr>
                                      <p:to>
                                        <p:strVal val="visible"/>
                                      </p:to>
                                    </p:set>
                                    <p:animEffect transition="in" filter="dissolve">
                                      <p:cBhvr>
                                        <p:cTn id="27" dur="500"/>
                                        <p:tgtEl>
                                          <p:spTgt spid="410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104">
                                            <p:txEl>
                                              <p:pRg st="4" end="4"/>
                                            </p:txEl>
                                          </p:spTgt>
                                        </p:tgtEl>
                                        <p:attrNameLst>
                                          <p:attrName>style.visibility</p:attrName>
                                        </p:attrNameLst>
                                      </p:cBhvr>
                                      <p:to>
                                        <p:strVal val="visible"/>
                                      </p:to>
                                    </p:set>
                                    <p:animEffect transition="in" filter="dissolve">
                                      <p:cBhvr>
                                        <p:cTn id="32" dur="500"/>
                                        <p:tgtEl>
                                          <p:spTgt spid="410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104">
                                            <p:txEl>
                                              <p:pRg st="6" end="6"/>
                                            </p:txEl>
                                          </p:spTgt>
                                        </p:tgtEl>
                                        <p:attrNameLst>
                                          <p:attrName>style.visibility</p:attrName>
                                        </p:attrNameLst>
                                      </p:cBhvr>
                                      <p:to>
                                        <p:strVal val="visible"/>
                                      </p:to>
                                    </p:set>
                                    <p:animEffect transition="in" filter="dissolve">
                                      <p:cBhvr>
                                        <p:cTn id="37" dur="500"/>
                                        <p:tgtEl>
                                          <p:spTgt spid="410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104">
                                            <p:txEl>
                                              <p:pRg st="8" end="8"/>
                                            </p:txEl>
                                          </p:spTgt>
                                        </p:tgtEl>
                                        <p:attrNameLst>
                                          <p:attrName>style.visibility</p:attrName>
                                        </p:attrNameLst>
                                      </p:cBhvr>
                                      <p:to>
                                        <p:strVal val="visible"/>
                                      </p:to>
                                    </p:set>
                                    <p:animEffect transition="in" filter="dissolve">
                                      <p:cBhvr>
                                        <p:cTn id="42" dur="500"/>
                                        <p:tgtEl>
                                          <p:spTgt spid="4104">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dissolve">
                                      <p:cBhvr>
                                        <p:cTn id="47" dur="500"/>
                                        <p:tgtEl>
                                          <p:spTgt spid="2">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dissolve">
                                      <p:cBhvr>
                                        <p:cTn id="52" dur="500"/>
                                        <p:tgtEl>
                                          <p:spTgt spid="2">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dissolve">
                                      <p:cBhvr>
                                        <p:cTn id="57" dur="500"/>
                                        <p:tgtEl>
                                          <p:spTgt spid="2">
                                            <p:txEl>
                                              <p:pRg st="2" end="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2">
                                            <p:txEl>
                                              <p:pRg st="4" end="4"/>
                                            </p:txEl>
                                          </p:spTgt>
                                        </p:tgtEl>
                                        <p:attrNameLst>
                                          <p:attrName>style.visibility</p:attrName>
                                        </p:attrNameLst>
                                      </p:cBhvr>
                                      <p:to>
                                        <p:strVal val="visible"/>
                                      </p:to>
                                    </p:set>
                                    <p:animEffect transition="in" filter="dissolve">
                                      <p:cBhvr>
                                        <p:cTn id="62" dur="500"/>
                                        <p:tgtEl>
                                          <p:spTgt spid="2">
                                            <p:txEl>
                                              <p:pRg st="4" end="4"/>
                                            </p:txEl>
                                          </p:spTgt>
                                        </p:tgtEl>
                                      </p:cBhvr>
                                    </p:animEffect>
                                  </p:childTnLst>
                                </p:cTn>
                              </p:par>
                              <p:par>
                                <p:cTn id="63" presetID="9" presetClass="entr" presetSubtype="0" fill="hold" nodeType="withEffect">
                                  <p:stCondLst>
                                    <p:cond delay="0"/>
                                  </p:stCondLst>
                                  <p:childTnLst>
                                    <p:set>
                                      <p:cBhvr>
                                        <p:cTn id="64" dur="1" fill="hold">
                                          <p:stCondLst>
                                            <p:cond delay="0"/>
                                          </p:stCondLst>
                                        </p:cTn>
                                        <p:tgtEl>
                                          <p:spTgt spid="2">
                                            <p:txEl>
                                              <p:pRg st="5" end="5"/>
                                            </p:txEl>
                                          </p:spTgt>
                                        </p:tgtEl>
                                        <p:attrNameLst>
                                          <p:attrName>style.visibility</p:attrName>
                                        </p:attrNameLst>
                                      </p:cBhvr>
                                      <p:to>
                                        <p:strVal val="visible"/>
                                      </p:to>
                                    </p:set>
                                    <p:animEffect transition="in" filter="dissolve">
                                      <p:cBhvr>
                                        <p:cTn id="65" dur="500"/>
                                        <p:tgtEl>
                                          <p:spTgt spid="2">
                                            <p:txEl>
                                              <p:pRg st="5" end="5"/>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2">
                                            <p:txEl>
                                              <p:pRg st="6" end="6"/>
                                            </p:txEl>
                                          </p:spTgt>
                                        </p:tgtEl>
                                        <p:attrNameLst>
                                          <p:attrName>style.visibility</p:attrName>
                                        </p:attrNameLst>
                                      </p:cBhvr>
                                      <p:to>
                                        <p:strVal val="visible"/>
                                      </p:to>
                                    </p:set>
                                    <p:animEffect transition="in" filter="dissolve">
                                      <p:cBhvr>
                                        <p:cTn id="70" dur="500"/>
                                        <p:tgtEl>
                                          <p:spTgt spid="2">
                                            <p:txEl>
                                              <p:pRg st="6" end="6"/>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2">
                                            <p:txEl>
                                              <p:pRg st="8" end="8"/>
                                            </p:txEl>
                                          </p:spTgt>
                                        </p:tgtEl>
                                        <p:attrNameLst>
                                          <p:attrName>style.visibility</p:attrName>
                                        </p:attrNameLst>
                                      </p:cBhvr>
                                      <p:to>
                                        <p:strVal val="visible"/>
                                      </p:to>
                                    </p:set>
                                    <p:animEffect transition="in" filter="dissolve">
                                      <p:cBhvr>
                                        <p:cTn id="7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11"/>
          <p:cNvSpPr txBox="1">
            <a:spLocks noChangeArrowheads="1"/>
          </p:cNvSpPr>
          <p:nvPr/>
        </p:nvSpPr>
        <p:spPr bwMode="auto">
          <a:xfrm>
            <a:off x="982435" y="1095376"/>
            <a:ext cx="799306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NZ" altLang="en-US" sz="2000" b="1" dirty="0">
                <a:solidFill>
                  <a:srgbClr val="1450E6"/>
                </a:solidFill>
                <a:effectLst>
                  <a:outerShdw blurRad="38100" dist="38100" dir="2700000" algn="tl">
                    <a:srgbClr val="000000">
                      <a:alpha val="43137"/>
                    </a:srgbClr>
                  </a:outerShdw>
                </a:effectLst>
                <a:latin typeface="+mn-lt"/>
                <a:cs typeface="Arial" panose="020B0604020202020204" pitchFamily="34" charset="0"/>
              </a:rPr>
              <a:t>Aborted </a:t>
            </a:r>
            <a:r>
              <a:rPr lang="en-NZ" altLang="en-US" sz="2000" b="1" dirty="0" err="1">
                <a:solidFill>
                  <a:srgbClr val="1450E6"/>
                </a:solidFill>
                <a:effectLst>
                  <a:outerShdw blurRad="38100" dist="38100" dir="2700000" algn="tl">
                    <a:srgbClr val="000000">
                      <a:alpha val="43137"/>
                    </a:srgbClr>
                  </a:outerShdw>
                </a:effectLst>
                <a:latin typeface="+mn-lt"/>
                <a:cs typeface="Arial" panose="020B0604020202020204" pitchFamily="34" charset="0"/>
              </a:rPr>
              <a:t>Takeoff</a:t>
            </a:r>
            <a:endParaRPr lang="en-NZ" altLang="en-US" sz="900" b="1" dirty="0">
              <a:solidFill>
                <a:srgbClr val="1450E6"/>
              </a:solidFill>
              <a:effectLst>
                <a:outerShdw blurRad="38100" dist="38100" dir="2700000" algn="tl">
                  <a:srgbClr val="000000">
                    <a:alpha val="43137"/>
                  </a:srgbClr>
                </a:outerShdw>
              </a:effectLst>
              <a:latin typeface="+mn-lt"/>
              <a:cs typeface="Arial" panose="020B0604020202020204" pitchFamily="34" charset="0"/>
            </a:endParaRP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Check for normal readings early on </a:t>
            </a:r>
            <a:r>
              <a:rPr lang="en-NZ" altLang="en-US" sz="1800" b="1" dirty="0" err="1">
                <a:effectLst>
                  <a:outerShdw blurRad="38100" dist="38100" dir="2700000" algn="tl">
                    <a:srgbClr val="000000">
                      <a:alpha val="43137"/>
                    </a:srgbClr>
                  </a:outerShdw>
                </a:effectLst>
                <a:latin typeface="+mn-lt"/>
                <a:cs typeface="Arial" panose="020B0604020202020204" pitchFamily="34" charset="0"/>
              </a:rPr>
              <a:t>takeoff</a:t>
            </a:r>
            <a:r>
              <a:rPr lang="en-NZ" altLang="en-US" sz="1800" b="1" dirty="0">
                <a:effectLst>
                  <a:outerShdw blurRad="38100" dist="38100" dir="2700000" algn="tl">
                    <a:srgbClr val="000000">
                      <a:alpha val="43137"/>
                    </a:srgbClr>
                  </a:outerShdw>
                </a:effectLst>
                <a:latin typeface="+mn-lt"/>
                <a:cs typeface="Arial" panose="020B0604020202020204" pitchFamily="34" charset="0"/>
              </a:rPr>
              <a:t> roll </a:t>
            </a:r>
            <a:r>
              <a:rPr lang="en-NZ" altLang="en-US" sz="1800" b="1" dirty="0">
                <a:solidFill>
                  <a:srgbClr val="00BE28"/>
                </a:solidFill>
                <a:effectLst>
                  <a:outerShdw blurRad="38100" dist="38100" dir="2700000" algn="tl">
                    <a:srgbClr val="000000">
                      <a:alpha val="43137"/>
                    </a:srgbClr>
                  </a:outerShdw>
                </a:effectLst>
                <a:latin typeface="+mn-lt"/>
                <a:cs typeface="Arial" panose="020B0604020202020204" pitchFamily="34" charset="0"/>
              </a:rPr>
              <a:t>(T’s &amp; P’s Green, </a:t>
            </a:r>
            <a:r>
              <a:rPr lang="en-NZ"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rPr>
              <a:t>Airspeed Alive)</a:t>
            </a:r>
            <a:endParaRPr lang="en-NZ" altLang="en-US" sz="1800" b="1" dirty="0">
              <a:solidFill>
                <a:srgbClr val="00CC00"/>
              </a:solidFill>
              <a:effectLst>
                <a:outerShdw blurRad="38100" dist="38100" dir="2700000" algn="tl">
                  <a:srgbClr val="000000">
                    <a:alpha val="43137"/>
                  </a:srgbClr>
                </a:outerShdw>
              </a:effectLst>
              <a:latin typeface="+mn-lt"/>
              <a:cs typeface="Arial" panose="020B0604020202020204" pitchFamily="34" charset="0"/>
            </a:endParaRP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Abort if any abnormality is experienced or if instructed by ATC</a:t>
            </a:r>
          </a:p>
          <a:p>
            <a:pPr eaLnBrk="1" hangingPunct="1">
              <a:defRPr/>
            </a:pPr>
            <a:endParaRPr lang="en-NZ" altLang="en-US" sz="1800" b="1" dirty="0">
              <a:effectLst>
                <a:outerShdw blurRad="38100" dist="38100" dir="2700000" algn="tl">
                  <a:srgbClr val="000000">
                    <a:alpha val="43137"/>
                  </a:srgbClr>
                </a:outerShdw>
              </a:effectLst>
              <a:latin typeface="+mn-lt"/>
              <a:cs typeface="Arial" panose="020B0604020202020204" pitchFamily="34" charset="0"/>
            </a:endParaRPr>
          </a:p>
          <a:p>
            <a:pPr eaLnBrk="1" hangingPunct="1">
              <a:defRPr/>
            </a:pPr>
            <a:r>
              <a:rPr lang="en-NZ" altLang="en-US" sz="2000" b="1" dirty="0">
                <a:solidFill>
                  <a:srgbClr val="1450E6"/>
                </a:solidFill>
                <a:effectLst>
                  <a:outerShdw blurRad="38100" dist="38100" dir="2700000" algn="tl">
                    <a:srgbClr val="000000">
                      <a:alpha val="43137"/>
                    </a:srgbClr>
                  </a:outerShdw>
                </a:effectLst>
                <a:latin typeface="+mn-lt"/>
                <a:cs typeface="Arial" panose="020B0604020202020204" pitchFamily="34" charset="0"/>
              </a:rPr>
              <a:t>EFATO</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Low Airspeed </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High nose attitude </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Low altitude</a:t>
            </a:r>
          </a:p>
          <a:p>
            <a:pPr>
              <a:defRPr/>
            </a:pPr>
            <a:endParaRPr lang="en-NZ" altLang="en-US" sz="1800" b="1" dirty="0">
              <a:effectLst>
                <a:outerShdw blurRad="38100" dist="38100" dir="2700000" algn="tl">
                  <a:srgbClr val="000000">
                    <a:alpha val="43137"/>
                  </a:srgbClr>
                </a:outerShdw>
              </a:effectLst>
              <a:latin typeface="+mn-lt"/>
              <a:cs typeface="Arial" panose="020B0604020202020204" pitchFamily="34" charset="0"/>
            </a:endParaRP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Landing site selection is limited</a:t>
            </a:r>
          </a:p>
          <a:p>
            <a:pPr>
              <a:defRPr/>
            </a:pPr>
            <a:endParaRPr lang="en-NZ"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a:p>
            <a:pPr>
              <a:defRPr/>
            </a:pPr>
            <a:r>
              <a:rPr lang="en-NZ"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rPr>
              <a:t>    </a:t>
            </a:r>
            <a:r>
              <a:rPr lang="en-NZ" altLang="en-US" sz="1800" b="1" dirty="0" err="1">
                <a:solidFill>
                  <a:srgbClr val="FF0000"/>
                </a:solidFill>
                <a:effectLst>
                  <a:outerShdw blurRad="38100" dist="38100" dir="2700000" algn="tl">
                    <a:srgbClr val="000000">
                      <a:alpha val="43137"/>
                    </a:srgbClr>
                  </a:outerShdw>
                </a:effectLst>
                <a:latin typeface="+mn-lt"/>
                <a:cs typeface="Arial" panose="020B0604020202020204" pitchFamily="34" charset="0"/>
              </a:rPr>
              <a:t>Aviate</a:t>
            </a:r>
            <a:r>
              <a:rPr lang="en-NZ"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rPr>
              <a:t> – Navigate – Communicate </a:t>
            </a:r>
          </a:p>
        </p:txBody>
      </p:sp>
      <p:pic>
        <p:nvPicPr>
          <p:cNvPr id="5" name="Picture 2" descr="Image result for cessna 152 oil temperature and pressure gauges"/>
          <p:cNvPicPr>
            <a:picLocks noChangeAspect="1" noChangeArrowheads="1"/>
          </p:cNvPicPr>
          <p:nvPr/>
        </p:nvPicPr>
        <p:blipFill>
          <a:blip r:embed="rId2">
            <a:extLst>
              <a:ext uri="{28A0092B-C50C-407E-A947-70E740481C1C}">
                <a14:useLocalDpi xmlns:a14="http://schemas.microsoft.com/office/drawing/2010/main" val="0"/>
              </a:ext>
            </a:extLst>
          </a:blip>
          <a:srcRect l="1363" t="8507" r="50967" b="8888"/>
          <a:stretch>
            <a:fillRect/>
          </a:stretch>
        </p:blipFill>
        <p:spPr bwMode="auto">
          <a:xfrm>
            <a:off x="8975497" y="1334823"/>
            <a:ext cx="2147887"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Image result for airspeed indicator 60 kn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372" y="2153189"/>
            <a:ext cx="1224136" cy="1224136"/>
          </a:xfrm>
          <a:prstGeom prst="ellipse">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54642" y="3047178"/>
            <a:ext cx="3329443" cy="400110"/>
          </a:xfrm>
          <a:prstGeom prst="rect">
            <a:avLst/>
          </a:prstGeom>
          <a:noFill/>
        </p:spPr>
        <p:txBody>
          <a:bodyPr wrap="square">
            <a:spAutoFit/>
          </a:bodyPr>
          <a:lstStyle/>
          <a:p>
            <a:pPr eaLnBrk="1" hangingPunct="1">
              <a:defRPr/>
            </a:pPr>
            <a:r>
              <a:rPr lang="en-NZ" sz="2000" b="1" dirty="0">
                <a:effectLst>
                  <a:outerShdw blurRad="38100" dist="38100" dir="2700000" algn="tl">
                    <a:srgbClr val="000000">
                      <a:alpha val="43137"/>
                    </a:srgbClr>
                  </a:outerShdw>
                </a:effectLst>
                <a:cs typeface="Arial" panose="020B0604020202020204" pitchFamily="34" charset="0"/>
              </a:rPr>
              <a:t>… </a:t>
            </a:r>
            <a:r>
              <a:rPr lang="en-NZ" sz="2000" b="1" u="sng" dirty="0">
                <a:effectLst>
                  <a:outerShdw blurRad="38100" dist="38100" dir="2700000" algn="tl">
                    <a:srgbClr val="000000">
                      <a:alpha val="43137"/>
                    </a:srgbClr>
                  </a:outerShdw>
                </a:effectLst>
                <a:cs typeface="Arial" panose="020B0604020202020204" pitchFamily="34" charset="0"/>
              </a:rPr>
              <a:t>Very little time</a:t>
            </a:r>
          </a:p>
        </p:txBody>
      </p:sp>
      <p:sp>
        <p:nvSpPr>
          <p:cNvPr id="9" name="Rectangle 8">
            <a:extLst>
              <a:ext uri="{FF2B5EF4-FFF2-40B4-BE49-F238E27FC236}">
                <a16:creationId xmlns:a16="http://schemas.microsoft.com/office/drawing/2014/main" id="{5120A3E4-B46F-4620-9A04-08E46AB34C7C}"/>
              </a:ext>
            </a:extLst>
          </p:cNvPr>
          <p:cNvSpPr/>
          <p:nvPr/>
        </p:nvSpPr>
        <p:spPr>
          <a:xfrm>
            <a:off x="0" y="1"/>
            <a:ext cx="12192000" cy="695450"/>
          </a:xfrm>
          <a:prstGeom prst="rect">
            <a:avLst/>
          </a:prstGeom>
          <a:gradFill flip="none" rotWithShape="1">
            <a:gsLst>
              <a:gs pos="0">
                <a:schemeClr val="tx1"/>
              </a:gs>
              <a:gs pos="76000">
                <a:schemeClr val="tx1"/>
              </a:gs>
              <a:gs pos="100000">
                <a:srgbClr val="000000">
                  <a:alpha val="0"/>
                </a:srgbClr>
              </a:gs>
              <a:gs pos="88000">
                <a:srgbClr val="000000">
                  <a:alpha val="5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a16="http://schemas.microsoft.com/office/drawing/2014/main" id="{6841EA0F-8746-46AB-8448-252F934DB2E3}"/>
              </a:ext>
            </a:extLst>
          </p:cNvPr>
          <p:cNvSpPr txBox="1"/>
          <p:nvPr/>
        </p:nvSpPr>
        <p:spPr>
          <a:xfrm>
            <a:off x="721972" y="35420"/>
            <a:ext cx="9382946" cy="584775"/>
          </a:xfrm>
          <a:prstGeom prst="rect">
            <a:avLst/>
          </a:prstGeom>
          <a:noFill/>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hangingPunct="0">
              <a:defRPr sz="2000">
                <a:solidFill>
                  <a:schemeClr val="tx1"/>
                </a:solidFill>
                <a:latin typeface="Calibri" charset="0"/>
                <a:ea typeface="MS PGothic" charset="0"/>
                <a:cs typeface="MS PGothic" charset="0"/>
              </a:defRPr>
            </a:lvl6pPr>
            <a:lvl7pPr eaLnBrk="0" hangingPunct="0">
              <a:defRPr sz="2000">
                <a:solidFill>
                  <a:schemeClr val="tx1"/>
                </a:solidFill>
                <a:latin typeface="Calibri" charset="0"/>
                <a:ea typeface="MS PGothic" charset="0"/>
                <a:cs typeface="MS PGothic" charset="0"/>
              </a:defRPr>
            </a:lvl7pPr>
            <a:lvl8pPr eaLnBrk="0" hangingPunct="0">
              <a:defRPr sz="2000">
                <a:solidFill>
                  <a:schemeClr val="tx1"/>
                </a:solidFill>
                <a:latin typeface="Calibri" charset="0"/>
                <a:ea typeface="MS PGothic" charset="0"/>
                <a:cs typeface="MS PGothic" charset="0"/>
              </a:defRPr>
            </a:lvl8pPr>
            <a:lvl9pPr eaLnBrk="0" hangingPunct="0">
              <a:defRPr sz="2000">
                <a:solidFill>
                  <a:schemeClr val="tx1"/>
                </a:solidFill>
                <a:latin typeface="Calibri" charset="0"/>
                <a:ea typeface="MS PGothic" charset="0"/>
                <a:cs typeface="MS PGothic" charset="0"/>
              </a:defRPr>
            </a:lvl9pPr>
          </a:lstStyle>
          <a:p>
            <a:pPr eaLnBrk="1" hangingPunct="1">
              <a:defRPr/>
            </a:pPr>
            <a:r>
              <a:rPr lang="en-NZ" dirty="0">
                <a:solidFill>
                  <a:schemeClr val="bg1"/>
                </a:solidFill>
                <a:effectLst>
                  <a:outerShdw blurRad="38100" dist="38100" dir="2700000" algn="tl">
                    <a:srgbClr val="000000"/>
                  </a:outerShdw>
                </a:effectLst>
                <a:latin typeface="+mn-lt"/>
                <a:cs typeface="Arial" panose="020B0604020202020204" pitchFamily="34" charset="0"/>
              </a:rPr>
              <a:t>Considerations</a:t>
            </a:r>
          </a:p>
        </p:txBody>
      </p:sp>
      <p:cxnSp>
        <p:nvCxnSpPr>
          <p:cNvPr id="12" name="Straight Connector 11">
            <a:extLst>
              <a:ext uri="{FF2B5EF4-FFF2-40B4-BE49-F238E27FC236}">
                <a16:creationId xmlns:a16="http://schemas.microsoft.com/office/drawing/2014/main" id="{1BB6F302-B8E8-4384-B534-DAD1BF8F3B08}"/>
              </a:ext>
            </a:extLst>
          </p:cNvPr>
          <p:cNvCxnSpPr>
            <a:cxnSpLocks/>
          </p:cNvCxnSpPr>
          <p:nvPr/>
        </p:nvCxnSpPr>
        <p:spPr>
          <a:xfrm>
            <a:off x="624034" y="560627"/>
            <a:ext cx="94808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3B32B19-8145-4AB7-858F-7BFBFDA93C37}"/>
              </a:ext>
            </a:extLst>
          </p:cNvPr>
          <p:cNvSpPr txBox="1"/>
          <p:nvPr/>
        </p:nvSpPr>
        <p:spPr>
          <a:xfrm>
            <a:off x="981757" y="1385942"/>
            <a:ext cx="291356" cy="646331"/>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p:txBody>
      </p:sp>
      <p:sp>
        <p:nvSpPr>
          <p:cNvPr id="16" name="TextBox 15">
            <a:extLst>
              <a:ext uri="{FF2B5EF4-FFF2-40B4-BE49-F238E27FC236}">
                <a16:creationId xmlns:a16="http://schemas.microsoft.com/office/drawing/2014/main" id="{897DECBA-4FC6-478B-BFFD-AFF46BE4C0DA}"/>
              </a:ext>
            </a:extLst>
          </p:cNvPr>
          <p:cNvSpPr txBox="1"/>
          <p:nvPr/>
        </p:nvSpPr>
        <p:spPr>
          <a:xfrm>
            <a:off x="980847" y="2523958"/>
            <a:ext cx="291356" cy="2031325"/>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a:p>
            <a:endParaRPr lang="en-NZ" b="1" dirty="0">
              <a:effectLst>
                <a:outerShdw blurRad="38100" dist="38100" dir="2700000" algn="tl">
                  <a:srgbClr val="000000">
                    <a:alpha val="43137"/>
                  </a:srgbClr>
                </a:outerShdw>
              </a:effectLst>
            </a:endParaRPr>
          </a:p>
          <a:p>
            <a:r>
              <a:rPr lang="en-NZ" b="1" dirty="0">
                <a:effectLst>
                  <a:outerShdw blurRad="38100" dist="38100" dir="2700000" algn="tl">
                    <a:srgbClr val="000000">
                      <a:alpha val="43137"/>
                    </a:srgbClr>
                  </a:outerShdw>
                </a:effectLst>
              </a:rPr>
              <a:t>-</a:t>
            </a:r>
          </a:p>
          <a:p>
            <a:endParaRPr lang="en-NZ" b="1" dirty="0">
              <a:effectLst>
                <a:outerShdw blurRad="38100" dist="38100" dir="2700000" algn="tl">
                  <a:srgbClr val="000000">
                    <a:alpha val="43137"/>
                  </a:srgbClr>
                </a:outerShdw>
              </a:effectLst>
            </a:endParaRPr>
          </a:p>
          <a:p>
            <a:r>
              <a:rPr lang="en-NZ" b="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1351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dissolve">
                                      <p:cBhvr>
                                        <p:cTn id="7" dur="500"/>
                                        <p:tgtEl>
                                          <p:spTgt spid="5123">
                                            <p:txEl>
                                              <p:pRg st="1" end="1"/>
                                            </p:txEl>
                                          </p:spTgt>
                                        </p:tgtEl>
                                      </p:cBhvr>
                                    </p:animEffect>
                                  </p:childTnLst>
                                </p:cTn>
                              </p:par>
                              <p:par>
                                <p:cTn id="8" presetID="22" presetClass="entr" presetSubtype="8"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1" presetClass="entr" presetSubtype="1" fill="hold" nodeType="withEffect">
                                  <p:stCondLst>
                                    <p:cond delay="200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1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Effect transition="in" filter="dissolve">
                                      <p:cBhvr>
                                        <p:cTn id="18" dur="500"/>
                                        <p:tgtEl>
                                          <p:spTgt spid="512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Effect transition="in" filter="dissolve">
                                      <p:cBhvr>
                                        <p:cTn id="23" dur="500"/>
                                        <p:tgtEl>
                                          <p:spTgt spid="512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par>
                          <p:cTn id="27" fill="hold">
                            <p:stCondLst>
                              <p:cond delay="500"/>
                            </p:stCondLst>
                            <p:childTnLst>
                              <p:par>
                                <p:cTn id="28" presetID="9" presetClass="entr" presetSubtype="0" fill="hold" nodeType="afterEffect">
                                  <p:stCondLst>
                                    <p:cond delay="500"/>
                                  </p:stCondLst>
                                  <p:childTnLst>
                                    <p:set>
                                      <p:cBhvr>
                                        <p:cTn id="29" dur="1" fill="hold">
                                          <p:stCondLst>
                                            <p:cond delay="0"/>
                                          </p:stCondLst>
                                        </p:cTn>
                                        <p:tgtEl>
                                          <p:spTgt spid="5123">
                                            <p:txEl>
                                              <p:pRg st="5" end="5"/>
                                            </p:txEl>
                                          </p:spTgt>
                                        </p:tgtEl>
                                        <p:attrNameLst>
                                          <p:attrName>style.visibility</p:attrName>
                                        </p:attrNameLst>
                                      </p:cBhvr>
                                      <p:to>
                                        <p:strVal val="visible"/>
                                      </p:to>
                                    </p:set>
                                    <p:animEffect transition="in" filter="dissolve">
                                      <p:cBhvr>
                                        <p:cTn id="30" dur="500"/>
                                        <p:tgtEl>
                                          <p:spTgt spid="5123">
                                            <p:txEl>
                                              <p:pRg st="5" end="5"/>
                                            </p:txEl>
                                          </p:spTgt>
                                        </p:tgtEl>
                                      </p:cBhvr>
                                    </p:animEffect>
                                  </p:childTnLst>
                                </p:cTn>
                              </p:par>
                            </p:childTnLst>
                          </p:cTn>
                        </p:par>
                        <p:par>
                          <p:cTn id="31" fill="hold">
                            <p:stCondLst>
                              <p:cond delay="1500"/>
                            </p:stCondLst>
                            <p:childTnLst>
                              <p:par>
                                <p:cTn id="32" presetID="9" presetClass="entr" presetSubtype="0" fill="hold" nodeType="afterEffect">
                                  <p:stCondLst>
                                    <p:cond delay="750"/>
                                  </p:stCondLst>
                                  <p:childTnLst>
                                    <p:set>
                                      <p:cBhvr>
                                        <p:cTn id="33" dur="1" fill="hold">
                                          <p:stCondLst>
                                            <p:cond delay="0"/>
                                          </p:stCondLst>
                                        </p:cTn>
                                        <p:tgtEl>
                                          <p:spTgt spid="5123">
                                            <p:txEl>
                                              <p:pRg st="6" end="6"/>
                                            </p:txEl>
                                          </p:spTgt>
                                        </p:tgtEl>
                                        <p:attrNameLst>
                                          <p:attrName>style.visibility</p:attrName>
                                        </p:attrNameLst>
                                      </p:cBhvr>
                                      <p:to>
                                        <p:strVal val="visible"/>
                                      </p:to>
                                    </p:set>
                                    <p:animEffect transition="in" filter="dissolve">
                                      <p:cBhvr>
                                        <p:cTn id="34" dur="500"/>
                                        <p:tgtEl>
                                          <p:spTgt spid="5123">
                                            <p:txEl>
                                              <p:pRg st="6" end="6"/>
                                            </p:txEl>
                                          </p:spTgt>
                                        </p:tgtEl>
                                      </p:cBhvr>
                                    </p:animEffect>
                                  </p:childTnLst>
                                </p:cTn>
                              </p:par>
                            </p:childTnLst>
                          </p:cTn>
                        </p:par>
                        <p:par>
                          <p:cTn id="35" fill="hold">
                            <p:stCondLst>
                              <p:cond delay="2750"/>
                            </p:stCondLst>
                            <p:childTnLst>
                              <p:par>
                                <p:cTn id="36" presetID="9" presetClass="entr" presetSubtype="0" fill="hold" nodeType="afterEffect">
                                  <p:stCondLst>
                                    <p:cond delay="750"/>
                                  </p:stCondLst>
                                  <p:childTnLst>
                                    <p:set>
                                      <p:cBhvr>
                                        <p:cTn id="37" dur="1" fill="hold">
                                          <p:stCondLst>
                                            <p:cond delay="0"/>
                                          </p:stCondLst>
                                        </p:cTn>
                                        <p:tgtEl>
                                          <p:spTgt spid="5123">
                                            <p:txEl>
                                              <p:pRg st="7" end="7"/>
                                            </p:txEl>
                                          </p:spTgt>
                                        </p:tgtEl>
                                        <p:attrNameLst>
                                          <p:attrName>style.visibility</p:attrName>
                                        </p:attrNameLst>
                                      </p:cBhvr>
                                      <p:to>
                                        <p:strVal val="visible"/>
                                      </p:to>
                                    </p:set>
                                    <p:animEffect transition="in" filter="dissolve">
                                      <p:cBhvr>
                                        <p:cTn id="38" dur="500"/>
                                        <p:tgtEl>
                                          <p:spTgt spid="5123">
                                            <p:txEl>
                                              <p:pRg st="7" end="7"/>
                                            </p:txEl>
                                          </p:spTgt>
                                        </p:tgtEl>
                                      </p:cBhvr>
                                    </p:animEffect>
                                  </p:childTnLst>
                                </p:cTn>
                              </p:par>
                            </p:childTnLst>
                          </p:cTn>
                        </p:par>
                        <p:par>
                          <p:cTn id="39" fill="hold">
                            <p:stCondLst>
                              <p:cond delay="4000"/>
                            </p:stCondLst>
                            <p:childTnLst>
                              <p:par>
                                <p:cTn id="40" presetID="22" presetClass="entr" presetSubtype="8" fill="hold" grpId="0" nodeType="afterEffect">
                                  <p:stCondLst>
                                    <p:cond delay="50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000"/>
                                        <p:tgtEl>
                                          <p:spTgt spid="10"/>
                                        </p:tgtEl>
                                      </p:cBhvr>
                                    </p:animEffect>
                                  </p:childTnLst>
                                </p:cTn>
                              </p:par>
                            </p:childTnLst>
                          </p:cTn>
                        </p:par>
                        <p:par>
                          <p:cTn id="43" fill="hold">
                            <p:stCondLst>
                              <p:cond delay="5500"/>
                            </p:stCondLst>
                            <p:childTnLst>
                              <p:par>
                                <p:cTn id="44" presetID="26" presetClass="emph" presetSubtype="0" fill="hold" grpId="1" nodeType="afterEffect">
                                  <p:stCondLst>
                                    <p:cond delay="0"/>
                                  </p:stCondLst>
                                  <p:childTnLst>
                                    <p:animEffect transition="out" filter="fade">
                                      <p:cBhvr>
                                        <p:cTn id="45" dur="500" tmFilter="0, 0; .2, .5; .8, .5; 1, 0"/>
                                        <p:tgtEl>
                                          <p:spTgt spid="10"/>
                                        </p:tgtEl>
                                      </p:cBhvr>
                                    </p:animEffect>
                                    <p:animScale>
                                      <p:cBhvr>
                                        <p:cTn id="46" dur="250" autoRev="1" fill="hold"/>
                                        <p:tgtEl>
                                          <p:spTgt spid="10"/>
                                        </p:tgtEl>
                                      </p:cBhvr>
                                      <p:by x="105000" y="105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5123">
                                            <p:txEl>
                                              <p:pRg st="9" end="9"/>
                                            </p:txEl>
                                          </p:spTgt>
                                        </p:tgtEl>
                                        <p:attrNameLst>
                                          <p:attrName>style.visibility</p:attrName>
                                        </p:attrNameLst>
                                      </p:cBhvr>
                                      <p:to>
                                        <p:strVal val="visible"/>
                                      </p:to>
                                    </p:set>
                                    <p:animEffect transition="in" filter="dissolve">
                                      <p:cBhvr>
                                        <p:cTn id="51" dur="500"/>
                                        <p:tgtEl>
                                          <p:spTgt spid="5123">
                                            <p:txEl>
                                              <p:pRg st="9" end="9"/>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5123">
                                            <p:txEl>
                                              <p:pRg st="11" end="11"/>
                                            </p:txEl>
                                          </p:spTgt>
                                        </p:tgtEl>
                                        <p:attrNameLst>
                                          <p:attrName>style.visibility</p:attrName>
                                        </p:attrNameLst>
                                      </p:cBhvr>
                                      <p:to>
                                        <p:strVal val="visible"/>
                                      </p:to>
                                    </p:set>
                                    <p:animEffect transition="in" filter="dissolve">
                                      <p:cBhvr>
                                        <p:cTn id="56" dur="500"/>
                                        <p:tgtEl>
                                          <p:spTgt spid="5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435" y="1095377"/>
            <a:ext cx="8229600" cy="2626232"/>
          </a:xfrm>
        </p:spPr>
        <p:txBody>
          <a:bodyPr>
            <a:normAutofit/>
          </a:bodyPr>
          <a:lstStyle/>
          <a:p>
            <a:pPr marL="0" indent="0">
              <a:lnSpc>
                <a:spcPct val="100000"/>
              </a:lnSpc>
              <a:buNone/>
              <a:defRPr/>
            </a:pPr>
            <a:r>
              <a:rPr lang="en-NZ" altLang="en-US" sz="2000" b="1" dirty="0">
                <a:solidFill>
                  <a:srgbClr val="1450E6"/>
                </a:solidFill>
                <a:effectLst>
                  <a:outerShdw blurRad="38100" dist="38100" dir="2700000" algn="tl">
                    <a:srgbClr val="000000">
                      <a:alpha val="43137"/>
                    </a:srgbClr>
                  </a:outerShdw>
                </a:effectLst>
                <a:cs typeface="Arial" panose="020B0604020202020204" pitchFamily="34" charset="0"/>
              </a:rPr>
              <a:t>Go Around</a:t>
            </a:r>
          </a:p>
          <a:p>
            <a:pPr marL="0" indent="0">
              <a:lnSpc>
                <a:spcPct val="100000"/>
              </a:lnSpc>
              <a:spcBef>
                <a:spcPts val="0"/>
              </a:spcBef>
              <a:buNone/>
              <a:defRPr/>
            </a:pPr>
            <a:r>
              <a:rPr lang="en-NZ" altLang="en-US" sz="1800" b="1" dirty="0">
                <a:effectLst>
                  <a:outerShdw blurRad="38100" dist="38100" dir="2700000" algn="tl">
                    <a:srgbClr val="000000">
                      <a:alpha val="43137"/>
                    </a:srgbClr>
                  </a:outerShdw>
                </a:effectLst>
                <a:cs typeface="Arial" panose="020B0604020202020204" pitchFamily="34" charset="0"/>
              </a:rPr>
              <a:t>    Ends the simulation</a:t>
            </a:r>
          </a:p>
          <a:p>
            <a:pPr marL="0" indent="0">
              <a:lnSpc>
                <a:spcPct val="100000"/>
              </a:lnSpc>
              <a:spcBef>
                <a:spcPts val="0"/>
              </a:spcBef>
              <a:buNone/>
              <a:defRPr/>
            </a:pPr>
            <a:r>
              <a:rPr lang="en-NZ" altLang="en-US" sz="1800" b="1" dirty="0">
                <a:effectLst>
                  <a:outerShdw blurRad="38100" dist="38100" dir="2700000" algn="tl">
                    <a:srgbClr val="000000">
                      <a:alpha val="43137"/>
                    </a:srgbClr>
                  </a:outerShdw>
                </a:effectLst>
                <a:cs typeface="Arial" panose="020B0604020202020204" pitchFamily="34" charset="0"/>
              </a:rPr>
              <a:t>    Full power, raise the nose to the horizon to build up airspeed</a:t>
            </a:r>
          </a:p>
          <a:p>
            <a:pPr marL="0" indent="0">
              <a:lnSpc>
                <a:spcPct val="100000"/>
              </a:lnSpc>
              <a:spcBef>
                <a:spcPts val="0"/>
              </a:spcBef>
              <a:buNone/>
              <a:defRPr/>
            </a:pPr>
            <a:r>
              <a:rPr lang="en-NZ" altLang="en-US" sz="1800" b="1" dirty="0">
                <a:effectLst>
                  <a:outerShdw blurRad="38100" dist="38100" dir="2700000" algn="tl">
                    <a:srgbClr val="000000">
                      <a:alpha val="43137"/>
                    </a:srgbClr>
                  </a:outerShdw>
                </a:effectLst>
                <a:cs typeface="Arial" panose="020B0604020202020204" pitchFamily="34" charset="0"/>
              </a:rPr>
              <a:t>    Retract full flap before climbing out</a:t>
            </a:r>
          </a:p>
          <a:p>
            <a:pPr marL="0" indent="0">
              <a:lnSpc>
                <a:spcPct val="100000"/>
              </a:lnSpc>
              <a:spcBef>
                <a:spcPts val="0"/>
              </a:spcBef>
              <a:buNone/>
              <a:defRPr/>
            </a:pPr>
            <a:endParaRPr lang="en-NZ" altLang="en-US" sz="1800" b="1" dirty="0">
              <a:effectLst>
                <a:outerShdw blurRad="38100" dist="38100" dir="2700000" algn="tl">
                  <a:srgbClr val="000000">
                    <a:alpha val="43137"/>
                  </a:srgbClr>
                </a:outerShdw>
              </a:effectLst>
              <a:cs typeface="Arial" panose="020B0604020202020204" pitchFamily="34" charset="0"/>
            </a:endParaRPr>
          </a:p>
          <a:p>
            <a:pPr marL="0" indent="0">
              <a:lnSpc>
                <a:spcPct val="100000"/>
              </a:lnSpc>
              <a:spcBef>
                <a:spcPts val="0"/>
              </a:spcBef>
              <a:buNone/>
              <a:defRPr/>
            </a:pPr>
            <a:r>
              <a:rPr lang="en-NZ" altLang="en-US" sz="2000" b="1" dirty="0" err="1">
                <a:solidFill>
                  <a:srgbClr val="1450E6"/>
                </a:solidFill>
                <a:effectLst>
                  <a:outerShdw blurRad="38100" dist="38100" dir="2700000" algn="tl">
                    <a:srgbClr val="000000">
                      <a:alpha val="43137"/>
                    </a:srgbClr>
                  </a:outerShdw>
                </a:effectLst>
                <a:cs typeface="Arial" panose="020B0604020202020204" pitchFamily="34" charset="0"/>
              </a:rPr>
              <a:t>Takeoff</a:t>
            </a:r>
            <a:r>
              <a:rPr lang="en-NZ" altLang="en-US" sz="2000" b="1" dirty="0">
                <a:solidFill>
                  <a:srgbClr val="1450E6"/>
                </a:solidFill>
                <a:effectLst>
                  <a:outerShdw blurRad="38100" dist="38100" dir="2700000" algn="tl">
                    <a:srgbClr val="000000">
                      <a:alpha val="43137"/>
                    </a:srgbClr>
                  </a:outerShdw>
                </a:effectLst>
                <a:cs typeface="Arial" panose="020B0604020202020204" pitchFamily="34" charset="0"/>
              </a:rPr>
              <a:t> Safety Brief</a:t>
            </a:r>
          </a:p>
          <a:p>
            <a:pPr marL="0" indent="0">
              <a:lnSpc>
                <a:spcPct val="100000"/>
              </a:lnSpc>
              <a:spcBef>
                <a:spcPts val="0"/>
              </a:spcBef>
              <a:buNone/>
              <a:defRPr/>
            </a:pPr>
            <a:r>
              <a:rPr lang="en-NZ" altLang="en-US" sz="1800" b="1" dirty="0">
                <a:effectLst>
                  <a:outerShdw blurRad="38100" dist="38100" dir="2700000" algn="tl">
                    <a:srgbClr val="000000">
                      <a:alpha val="43137"/>
                    </a:srgbClr>
                  </a:outerShdw>
                </a:effectLst>
                <a:cs typeface="Arial" panose="020B0604020202020204" pitchFamily="34" charset="0"/>
              </a:rPr>
              <a:t>    Outlines intentions in the event of an engine failure during the </a:t>
            </a:r>
            <a:r>
              <a:rPr lang="en-NZ" altLang="en-US" sz="1800" b="1" dirty="0" err="1">
                <a:effectLst>
                  <a:outerShdw blurRad="38100" dist="38100" dir="2700000" algn="tl">
                    <a:srgbClr val="000000">
                      <a:alpha val="43137"/>
                    </a:srgbClr>
                  </a:outerShdw>
                </a:effectLst>
                <a:cs typeface="Arial" panose="020B0604020202020204" pitchFamily="34" charset="0"/>
              </a:rPr>
              <a:t>takeoff</a:t>
            </a:r>
            <a:r>
              <a:rPr lang="en-NZ" altLang="en-US" sz="1800" b="1" dirty="0">
                <a:effectLst>
                  <a:outerShdw blurRad="38100" dist="38100" dir="2700000" algn="tl">
                    <a:srgbClr val="000000">
                      <a:alpha val="43137"/>
                    </a:srgbClr>
                  </a:outerShdw>
                </a:effectLst>
                <a:cs typeface="Arial" panose="020B0604020202020204" pitchFamily="34" charset="0"/>
              </a:rPr>
              <a:t>  </a:t>
            </a:r>
          </a:p>
          <a:p>
            <a:pPr marL="0" indent="0">
              <a:lnSpc>
                <a:spcPct val="100000"/>
              </a:lnSpc>
              <a:spcBef>
                <a:spcPts val="0"/>
              </a:spcBef>
              <a:buNone/>
              <a:defRPr/>
            </a:pPr>
            <a:r>
              <a:rPr lang="en-NZ" altLang="en-US" sz="1800" b="1" dirty="0">
                <a:effectLst>
                  <a:outerShdw blurRad="38100" dist="38100" dir="2700000" algn="tl">
                    <a:srgbClr val="000000">
                      <a:alpha val="43137"/>
                    </a:srgbClr>
                  </a:outerShdw>
                </a:effectLst>
                <a:cs typeface="Arial" panose="020B0604020202020204" pitchFamily="34" charset="0"/>
              </a:rPr>
              <a:t>    roll and after </a:t>
            </a:r>
            <a:r>
              <a:rPr lang="en-NZ" altLang="en-US" sz="1800" b="1" dirty="0" err="1">
                <a:effectLst>
                  <a:outerShdw blurRad="38100" dist="38100" dir="2700000" algn="tl">
                    <a:srgbClr val="000000">
                      <a:alpha val="43137"/>
                    </a:srgbClr>
                  </a:outerShdw>
                </a:effectLst>
                <a:cs typeface="Arial" panose="020B0604020202020204" pitchFamily="34" charset="0"/>
              </a:rPr>
              <a:t>takeoff</a:t>
            </a:r>
            <a:endParaRPr lang="en-NZ" altLang="en-US" sz="1800" b="1" dirty="0">
              <a:effectLst>
                <a:outerShdw blurRad="38100" dist="38100" dir="2700000" algn="tl">
                  <a:srgbClr val="000000">
                    <a:alpha val="43137"/>
                  </a:srgbClr>
                </a:outerShdw>
              </a:effectLst>
              <a:cs typeface="Arial" panose="020B0604020202020204" pitchFamily="34" charset="0"/>
            </a:endParaRPr>
          </a:p>
        </p:txBody>
      </p:sp>
      <p:sp>
        <p:nvSpPr>
          <p:cNvPr id="8" name="TextBox 7">
            <a:extLst>
              <a:ext uri="{FF2B5EF4-FFF2-40B4-BE49-F238E27FC236}">
                <a16:creationId xmlns:a16="http://schemas.microsoft.com/office/drawing/2014/main" id="{1F09EDCF-8757-46C2-854F-869F6A246B5C}"/>
              </a:ext>
            </a:extLst>
          </p:cNvPr>
          <p:cNvSpPr txBox="1"/>
          <p:nvPr/>
        </p:nvSpPr>
        <p:spPr>
          <a:xfrm>
            <a:off x="981757" y="1385942"/>
            <a:ext cx="291356" cy="923330"/>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p:txBody>
      </p:sp>
      <p:sp>
        <p:nvSpPr>
          <p:cNvPr id="9" name="TextBox 8">
            <a:extLst>
              <a:ext uri="{FF2B5EF4-FFF2-40B4-BE49-F238E27FC236}">
                <a16:creationId xmlns:a16="http://schemas.microsoft.com/office/drawing/2014/main" id="{12561E62-841F-48FC-835D-4B22609851E6}"/>
              </a:ext>
            </a:extLst>
          </p:cNvPr>
          <p:cNvSpPr txBox="1"/>
          <p:nvPr/>
        </p:nvSpPr>
        <p:spPr>
          <a:xfrm>
            <a:off x="985006" y="2795916"/>
            <a:ext cx="291356" cy="369332"/>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p:txBody>
      </p:sp>
      <p:sp>
        <p:nvSpPr>
          <p:cNvPr id="12" name="Rectangle 11">
            <a:extLst>
              <a:ext uri="{FF2B5EF4-FFF2-40B4-BE49-F238E27FC236}">
                <a16:creationId xmlns:a16="http://schemas.microsoft.com/office/drawing/2014/main" id="{D5808A01-26C4-4503-B580-1B20EA1A3DD6}"/>
              </a:ext>
            </a:extLst>
          </p:cNvPr>
          <p:cNvSpPr/>
          <p:nvPr/>
        </p:nvSpPr>
        <p:spPr>
          <a:xfrm>
            <a:off x="0" y="1"/>
            <a:ext cx="12192000" cy="695450"/>
          </a:xfrm>
          <a:prstGeom prst="rect">
            <a:avLst/>
          </a:prstGeom>
          <a:gradFill flip="none" rotWithShape="1">
            <a:gsLst>
              <a:gs pos="0">
                <a:schemeClr val="tx1"/>
              </a:gs>
              <a:gs pos="76000">
                <a:schemeClr val="tx1"/>
              </a:gs>
              <a:gs pos="100000">
                <a:srgbClr val="000000">
                  <a:alpha val="0"/>
                </a:srgbClr>
              </a:gs>
              <a:gs pos="88000">
                <a:srgbClr val="000000">
                  <a:alpha val="5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F684AE87-BE95-4665-ACD5-EDEBFF0A96EC}"/>
              </a:ext>
            </a:extLst>
          </p:cNvPr>
          <p:cNvSpPr txBox="1"/>
          <p:nvPr/>
        </p:nvSpPr>
        <p:spPr>
          <a:xfrm>
            <a:off x="721972" y="35420"/>
            <a:ext cx="9382946" cy="584775"/>
          </a:xfrm>
          <a:prstGeom prst="rect">
            <a:avLst/>
          </a:prstGeom>
          <a:noFill/>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hangingPunct="0">
              <a:defRPr sz="2000">
                <a:solidFill>
                  <a:schemeClr val="tx1"/>
                </a:solidFill>
                <a:latin typeface="Calibri" charset="0"/>
                <a:ea typeface="MS PGothic" charset="0"/>
                <a:cs typeface="MS PGothic" charset="0"/>
              </a:defRPr>
            </a:lvl6pPr>
            <a:lvl7pPr eaLnBrk="0" hangingPunct="0">
              <a:defRPr sz="2000">
                <a:solidFill>
                  <a:schemeClr val="tx1"/>
                </a:solidFill>
                <a:latin typeface="Calibri" charset="0"/>
                <a:ea typeface="MS PGothic" charset="0"/>
                <a:cs typeface="MS PGothic" charset="0"/>
              </a:defRPr>
            </a:lvl7pPr>
            <a:lvl8pPr eaLnBrk="0" hangingPunct="0">
              <a:defRPr sz="2000">
                <a:solidFill>
                  <a:schemeClr val="tx1"/>
                </a:solidFill>
                <a:latin typeface="Calibri" charset="0"/>
                <a:ea typeface="MS PGothic" charset="0"/>
                <a:cs typeface="MS PGothic" charset="0"/>
              </a:defRPr>
            </a:lvl8pPr>
            <a:lvl9pPr eaLnBrk="0" hangingPunct="0">
              <a:defRPr sz="2000">
                <a:solidFill>
                  <a:schemeClr val="tx1"/>
                </a:solidFill>
                <a:latin typeface="Calibri" charset="0"/>
                <a:ea typeface="MS PGothic" charset="0"/>
                <a:cs typeface="MS PGothic" charset="0"/>
              </a:defRPr>
            </a:lvl9pPr>
          </a:lstStyle>
          <a:p>
            <a:pPr eaLnBrk="1" hangingPunct="1">
              <a:defRPr/>
            </a:pPr>
            <a:r>
              <a:rPr lang="en-NZ" dirty="0">
                <a:solidFill>
                  <a:schemeClr val="bg1"/>
                </a:solidFill>
                <a:effectLst>
                  <a:outerShdw blurRad="38100" dist="38100" dir="2700000" algn="tl">
                    <a:srgbClr val="000000"/>
                  </a:outerShdw>
                </a:effectLst>
                <a:latin typeface="+mn-lt"/>
                <a:cs typeface="Arial" panose="020B0604020202020204" pitchFamily="34" charset="0"/>
              </a:rPr>
              <a:t>Considerations</a:t>
            </a:r>
          </a:p>
        </p:txBody>
      </p:sp>
      <p:cxnSp>
        <p:nvCxnSpPr>
          <p:cNvPr id="14" name="Straight Connector 13">
            <a:extLst>
              <a:ext uri="{FF2B5EF4-FFF2-40B4-BE49-F238E27FC236}">
                <a16:creationId xmlns:a16="http://schemas.microsoft.com/office/drawing/2014/main" id="{CAFCC60A-549A-4982-947D-F5029C60F682}"/>
              </a:ext>
            </a:extLst>
          </p:cNvPr>
          <p:cNvCxnSpPr>
            <a:cxnSpLocks/>
          </p:cNvCxnSpPr>
          <p:nvPr/>
        </p:nvCxnSpPr>
        <p:spPr>
          <a:xfrm>
            <a:off x="624034" y="560627"/>
            <a:ext cx="94808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14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par>
                          <p:cTn id="26" fill="hold">
                            <p:stCondLst>
                              <p:cond delay="500"/>
                            </p:stCondLst>
                            <p:childTnLst>
                              <p:par>
                                <p:cTn id="27" presetID="9" presetClass="entr" presetSubtype="0" fill="hold" nodeType="afterEffect">
                                  <p:stCondLst>
                                    <p:cond delay="5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nodeType="withEffect">
                                  <p:stCondLst>
                                    <p:cond delay="50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4295776" y="1474116"/>
            <a:ext cx="5040313" cy="2087562"/>
          </a:xfrm>
          <a:prstGeom prst="line">
            <a:avLst/>
          </a:prstGeom>
          <a:ln>
            <a:solidFill>
              <a:srgbClr val="1450E6"/>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95776" y="4209379"/>
            <a:ext cx="4824413" cy="2232025"/>
          </a:xfrm>
          <a:prstGeom prst="line">
            <a:avLst/>
          </a:prstGeom>
          <a:ln>
            <a:solidFill>
              <a:srgbClr val="1450E6"/>
            </a:solidFill>
            <a:prstDash val="lgDash"/>
          </a:ln>
        </p:spPr>
        <p:style>
          <a:lnRef idx="1">
            <a:schemeClr val="accent1"/>
          </a:lnRef>
          <a:fillRef idx="0">
            <a:schemeClr val="accent1"/>
          </a:fillRef>
          <a:effectRef idx="0">
            <a:schemeClr val="accent1"/>
          </a:effectRef>
          <a:fontRef idx="minor">
            <a:schemeClr val="tx1"/>
          </a:fontRef>
        </p:style>
      </p:cxnSp>
      <p:sp>
        <p:nvSpPr>
          <p:cNvPr id="20484" name="TextBox 8"/>
          <p:cNvSpPr txBox="1">
            <a:spLocks noChangeArrowheads="1"/>
          </p:cNvSpPr>
          <p:nvPr/>
        </p:nvSpPr>
        <p:spPr bwMode="auto">
          <a:xfrm>
            <a:off x="6024564" y="3190942"/>
            <a:ext cx="437952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Wingdings" panose="05000000000000000000" pitchFamily="2" charset="2"/>
              <a:buChar char="§"/>
              <a:defRPr/>
            </a:pPr>
            <a:r>
              <a:rPr lang="en-AU" altLang="en-US" sz="1800" b="1" dirty="0">
                <a:effectLst>
                  <a:outerShdw blurRad="38100" dist="38100" dir="2700000" algn="tl">
                    <a:srgbClr val="000000">
                      <a:alpha val="43137"/>
                    </a:srgbClr>
                  </a:outerShdw>
                </a:effectLst>
                <a:latin typeface="+mn-lt"/>
                <a:cs typeface="Arial" panose="020B0604020202020204" pitchFamily="34" charset="0"/>
              </a:rPr>
              <a:t>Choose a landing site that is located in your forward field of view </a:t>
            </a:r>
          </a:p>
          <a:p>
            <a:pPr eaLnBrk="1" hangingPunct="1">
              <a:spcBef>
                <a:spcPct val="0"/>
              </a:spcBef>
              <a:buFont typeface="Wingdings" panose="05000000000000000000" pitchFamily="2" charset="2"/>
              <a:buChar char="§"/>
              <a:defRPr/>
            </a:pPr>
            <a:endParaRPr lang="en-AU"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a:p>
            <a:pPr eaLnBrk="1" hangingPunct="1">
              <a:spcBef>
                <a:spcPct val="0"/>
              </a:spcBef>
              <a:buFont typeface="Wingdings" panose="05000000000000000000" pitchFamily="2" charset="2"/>
              <a:buChar char="§"/>
              <a:defRPr/>
            </a:pPr>
            <a:r>
              <a:rPr lang="en-AU"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rPr>
              <a:t>There will be insufficient time to attempt a turn back towards the airfield</a:t>
            </a:r>
          </a:p>
        </p:txBody>
      </p:sp>
      <p:pic>
        <p:nvPicPr>
          <p:cNvPr id="10" name="Picture 5" descr="Related image"/>
          <p:cNvPicPr>
            <a:picLocks noChangeAspect="1" noChangeArrowheads="1"/>
          </p:cNvPicPr>
          <p:nvPr/>
        </p:nvPicPr>
        <p:blipFill>
          <a:blip r:embed="rId3"/>
          <a:srcRect t="40628" r="35114"/>
          <a:stretch>
            <a:fillRect/>
          </a:stretch>
        </p:blipFill>
        <p:spPr bwMode="auto">
          <a:xfrm>
            <a:off x="1924494" y="2463171"/>
            <a:ext cx="2371282" cy="2927306"/>
          </a:xfrm>
          <a:prstGeom prst="rect">
            <a:avLst/>
          </a:prstGeom>
          <a:noFill/>
          <a:ln>
            <a:noFill/>
          </a:ln>
          <a:effectLst>
            <a:outerShdw blurRad="50800" dist="50800" dir="8400000" sx="102000" sy="102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982435" y="1095376"/>
            <a:ext cx="6524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n-NZ" altLang="en-US" sz="2400" b="1" dirty="0">
                <a:solidFill>
                  <a:srgbClr val="1450E6"/>
                </a:solidFill>
                <a:effectLst>
                  <a:outerShdw blurRad="38100" dist="38100" dir="2700000" algn="tl">
                    <a:srgbClr val="000000">
                      <a:alpha val="43137"/>
                    </a:srgbClr>
                  </a:outerShdw>
                </a:effectLst>
                <a:latin typeface="+mn-lt"/>
              </a:rPr>
              <a:t>Landing Site Selection</a:t>
            </a:r>
          </a:p>
        </p:txBody>
      </p:sp>
      <p:sp>
        <p:nvSpPr>
          <p:cNvPr id="14" name="Rectangle 13">
            <a:extLst>
              <a:ext uri="{FF2B5EF4-FFF2-40B4-BE49-F238E27FC236}">
                <a16:creationId xmlns:a16="http://schemas.microsoft.com/office/drawing/2014/main" id="{E1485B7E-1800-410A-99B0-255927E739EA}"/>
              </a:ext>
            </a:extLst>
          </p:cNvPr>
          <p:cNvSpPr/>
          <p:nvPr/>
        </p:nvSpPr>
        <p:spPr>
          <a:xfrm>
            <a:off x="0" y="1"/>
            <a:ext cx="12192000" cy="695450"/>
          </a:xfrm>
          <a:prstGeom prst="rect">
            <a:avLst/>
          </a:prstGeom>
          <a:gradFill flip="none" rotWithShape="1">
            <a:gsLst>
              <a:gs pos="0">
                <a:schemeClr val="tx1"/>
              </a:gs>
              <a:gs pos="76000">
                <a:schemeClr val="tx1"/>
              </a:gs>
              <a:gs pos="100000">
                <a:srgbClr val="000000">
                  <a:alpha val="0"/>
                </a:srgbClr>
              </a:gs>
              <a:gs pos="88000">
                <a:srgbClr val="000000">
                  <a:alpha val="5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a:extLst>
              <a:ext uri="{FF2B5EF4-FFF2-40B4-BE49-F238E27FC236}">
                <a16:creationId xmlns:a16="http://schemas.microsoft.com/office/drawing/2014/main" id="{37A7A964-0DDE-4DA5-AB81-33C42C7418FA}"/>
              </a:ext>
            </a:extLst>
          </p:cNvPr>
          <p:cNvSpPr txBox="1"/>
          <p:nvPr/>
        </p:nvSpPr>
        <p:spPr>
          <a:xfrm>
            <a:off x="721972" y="35420"/>
            <a:ext cx="9382946" cy="584775"/>
          </a:xfrm>
          <a:prstGeom prst="rect">
            <a:avLst/>
          </a:prstGeom>
          <a:noFill/>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hangingPunct="0">
              <a:defRPr sz="2000">
                <a:solidFill>
                  <a:schemeClr val="tx1"/>
                </a:solidFill>
                <a:latin typeface="Calibri" charset="0"/>
                <a:ea typeface="MS PGothic" charset="0"/>
                <a:cs typeface="MS PGothic" charset="0"/>
              </a:defRPr>
            </a:lvl6pPr>
            <a:lvl7pPr eaLnBrk="0" hangingPunct="0">
              <a:defRPr sz="2000">
                <a:solidFill>
                  <a:schemeClr val="tx1"/>
                </a:solidFill>
                <a:latin typeface="Calibri" charset="0"/>
                <a:ea typeface="MS PGothic" charset="0"/>
                <a:cs typeface="MS PGothic" charset="0"/>
              </a:defRPr>
            </a:lvl7pPr>
            <a:lvl8pPr eaLnBrk="0" hangingPunct="0">
              <a:defRPr sz="2000">
                <a:solidFill>
                  <a:schemeClr val="tx1"/>
                </a:solidFill>
                <a:latin typeface="Calibri" charset="0"/>
                <a:ea typeface="MS PGothic" charset="0"/>
                <a:cs typeface="MS PGothic" charset="0"/>
              </a:defRPr>
            </a:lvl8pPr>
            <a:lvl9pPr eaLnBrk="0" hangingPunct="0">
              <a:defRPr sz="2000">
                <a:solidFill>
                  <a:schemeClr val="tx1"/>
                </a:solidFill>
                <a:latin typeface="Calibri" charset="0"/>
                <a:ea typeface="MS PGothic" charset="0"/>
                <a:cs typeface="MS PGothic" charset="0"/>
              </a:defRPr>
            </a:lvl9pPr>
          </a:lstStyle>
          <a:p>
            <a:pPr eaLnBrk="1" hangingPunct="1">
              <a:defRPr/>
            </a:pPr>
            <a:r>
              <a:rPr lang="en-NZ" dirty="0">
                <a:solidFill>
                  <a:schemeClr val="bg1"/>
                </a:solidFill>
                <a:effectLst>
                  <a:outerShdw blurRad="38100" dist="38100" dir="2700000" algn="tl">
                    <a:srgbClr val="000000"/>
                  </a:outerShdw>
                </a:effectLst>
                <a:latin typeface="+mn-lt"/>
                <a:cs typeface="Arial" panose="020B0604020202020204" pitchFamily="34" charset="0"/>
              </a:rPr>
              <a:t>Considerations</a:t>
            </a:r>
          </a:p>
        </p:txBody>
      </p:sp>
      <p:cxnSp>
        <p:nvCxnSpPr>
          <p:cNvPr id="16" name="Straight Connector 15">
            <a:extLst>
              <a:ext uri="{FF2B5EF4-FFF2-40B4-BE49-F238E27FC236}">
                <a16:creationId xmlns:a16="http://schemas.microsoft.com/office/drawing/2014/main" id="{4C480D6C-58E8-4BE6-8801-EFFAC0539A9B}"/>
              </a:ext>
            </a:extLst>
          </p:cNvPr>
          <p:cNvCxnSpPr>
            <a:cxnSpLocks/>
          </p:cNvCxnSpPr>
          <p:nvPr/>
        </p:nvCxnSpPr>
        <p:spPr>
          <a:xfrm>
            <a:off x="624034" y="560627"/>
            <a:ext cx="94808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7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750"/>
                                        <p:tgtEl>
                                          <p:spTgt spid="5"/>
                                        </p:tgtEl>
                                      </p:cBhvr>
                                    </p:animEffect>
                                  </p:childTnLst>
                                </p:cTn>
                              </p:par>
                              <p:par>
                                <p:cTn id="12" presetID="22" presetClass="entr" presetSubtype="1" fill="hold" nodeType="with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750"/>
                                        <p:tgtEl>
                                          <p:spTgt spid="7"/>
                                        </p:tgtEl>
                                      </p:cBhvr>
                                    </p:animEffect>
                                  </p:childTnLst>
                                </p:cTn>
                              </p:par>
                            </p:childTnLst>
                          </p:cTn>
                        </p:par>
                        <p:par>
                          <p:cTn id="15" fill="hold" nodeType="withGroup">
                            <p:stCondLst>
                              <p:cond delay="1000"/>
                            </p:stCondLst>
                            <p:childTnLst>
                              <p:par>
                                <p:cTn id="16" presetID="9" presetClass="entr" presetSubtype="0" fill="hold" nodeType="afterEffect">
                                  <p:stCondLst>
                                    <p:cond delay="500"/>
                                  </p:stCondLst>
                                  <p:childTnLst>
                                    <p:set>
                                      <p:cBhvr>
                                        <p:cTn id="17" dur="1" fill="hold">
                                          <p:stCondLst>
                                            <p:cond delay="0"/>
                                          </p:stCondLst>
                                        </p:cTn>
                                        <p:tgtEl>
                                          <p:spTgt spid="20484">
                                            <p:txEl>
                                              <p:pRg st="0" end="0"/>
                                            </p:txEl>
                                          </p:spTgt>
                                        </p:tgtEl>
                                        <p:attrNameLst>
                                          <p:attrName>style.visibility</p:attrName>
                                        </p:attrNameLst>
                                      </p:cBhvr>
                                      <p:to>
                                        <p:strVal val="visible"/>
                                      </p:to>
                                    </p:set>
                                    <p:animEffect transition="in" filter="dissolve">
                                      <p:cBhvr>
                                        <p:cTn id="18" dur="500"/>
                                        <p:tgtEl>
                                          <p:spTgt spid="2048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0484">
                                            <p:txEl>
                                              <p:pRg st="2" end="2"/>
                                            </p:txEl>
                                          </p:spTgt>
                                        </p:tgtEl>
                                        <p:attrNameLst>
                                          <p:attrName>style.visibility</p:attrName>
                                        </p:attrNameLst>
                                      </p:cBhvr>
                                      <p:to>
                                        <p:strVal val="visible"/>
                                      </p:to>
                                    </p:set>
                                    <p:animEffect transition="in" filter="dissolve">
                                      <p:cBhvr>
                                        <p:cTn id="23" dur="500"/>
                                        <p:tgtEl>
                                          <p:spTgt spid="204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982435" y="1095376"/>
            <a:ext cx="7993062"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NZ" altLang="en-US" sz="2000" b="1" dirty="0">
                <a:solidFill>
                  <a:srgbClr val="1450E6"/>
                </a:solidFill>
                <a:effectLst>
                  <a:outerShdw blurRad="38100" dist="38100" dir="2700000" algn="tl">
                    <a:srgbClr val="000000">
                      <a:alpha val="43137"/>
                    </a:srgbClr>
                  </a:outerShdw>
                </a:effectLst>
                <a:latin typeface="+mn-lt"/>
                <a:cs typeface="Arial" panose="020B0604020202020204" pitchFamily="34" charset="0"/>
              </a:rPr>
              <a:t>Systems Knowledge</a:t>
            </a:r>
            <a:endParaRPr lang="en-NZ" altLang="en-US" sz="900" b="1" dirty="0">
              <a:solidFill>
                <a:srgbClr val="1450E6"/>
              </a:solidFill>
              <a:effectLst>
                <a:outerShdw blurRad="38100" dist="38100" dir="2700000" algn="tl">
                  <a:srgbClr val="000000">
                    <a:alpha val="43137"/>
                  </a:srgbClr>
                </a:outerShdw>
              </a:effectLst>
              <a:latin typeface="+mn-lt"/>
              <a:cs typeface="Arial" panose="020B0604020202020204" pitchFamily="34" charset="0"/>
            </a:endParaRP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Correct knowledge of fuel system can prevent starvation</a:t>
            </a:r>
            <a:endParaRPr lang="en-NZ" altLang="en-US" sz="1800" b="1" dirty="0">
              <a:solidFill>
                <a:srgbClr val="00CC00"/>
              </a:solidFill>
              <a:effectLst>
                <a:outerShdw blurRad="38100" dist="38100" dir="2700000" algn="tl">
                  <a:srgbClr val="000000">
                    <a:alpha val="43137"/>
                  </a:srgbClr>
                </a:outerShdw>
              </a:effectLst>
              <a:latin typeface="+mn-lt"/>
              <a:cs typeface="Arial" panose="020B0604020202020204" pitchFamily="34" charset="0"/>
            </a:endParaRPr>
          </a:p>
          <a:p>
            <a:pPr eaLnBrk="1" hangingPunct="1">
              <a:defRPr/>
            </a:pPr>
            <a:endParaRPr lang="en-NZ" altLang="en-US" sz="1800" b="1" dirty="0">
              <a:effectLst>
                <a:outerShdw blurRad="38100" dist="38100" dir="2700000" algn="tl">
                  <a:srgbClr val="000000">
                    <a:alpha val="43137"/>
                  </a:srgbClr>
                </a:outerShdw>
              </a:effectLst>
              <a:latin typeface="+mn-lt"/>
              <a:cs typeface="Arial" panose="020B0604020202020204" pitchFamily="34" charset="0"/>
            </a:endParaRPr>
          </a:p>
          <a:p>
            <a:pPr eaLnBrk="1" hangingPunct="1">
              <a:defRPr/>
            </a:pPr>
            <a:r>
              <a:rPr lang="en-NZ" altLang="en-US" sz="2000" b="1" dirty="0">
                <a:solidFill>
                  <a:srgbClr val="1450E6"/>
                </a:solidFill>
                <a:effectLst>
                  <a:outerShdw blurRad="38100" dist="38100" dir="2700000" algn="tl">
                    <a:srgbClr val="000000">
                      <a:alpha val="43137"/>
                    </a:srgbClr>
                  </a:outerShdw>
                </a:effectLst>
                <a:latin typeface="+mn-lt"/>
                <a:cs typeface="Arial" panose="020B0604020202020204" pitchFamily="34" charset="0"/>
              </a:rPr>
              <a:t>Throttle</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Smooth, positive use</a:t>
            </a:r>
          </a:p>
          <a:p>
            <a:pPr>
              <a:defRPr/>
            </a:pPr>
            <a:endParaRPr lang="en-NZ" altLang="en-US" sz="1800" b="1" dirty="0">
              <a:effectLst>
                <a:outerShdw blurRad="38100" dist="38100" dir="2700000" algn="tl">
                  <a:srgbClr val="000000">
                    <a:alpha val="43137"/>
                  </a:srgbClr>
                </a:outerShdw>
              </a:effectLst>
              <a:latin typeface="+mn-lt"/>
              <a:cs typeface="Arial" panose="020B0604020202020204" pitchFamily="34" charset="0"/>
            </a:endParaRPr>
          </a:p>
          <a:p>
            <a:pPr>
              <a:defRPr/>
            </a:pPr>
            <a:r>
              <a:rPr lang="en-NZ" altLang="en-US" sz="2000" b="1" dirty="0">
                <a:solidFill>
                  <a:srgbClr val="1450E6"/>
                </a:solidFill>
                <a:effectLst>
                  <a:outerShdw blurRad="38100" dist="38100" dir="2700000" algn="tl">
                    <a:srgbClr val="000000">
                      <a:alpha val="43137"/>
                    </a:srgbClr>
                  </a:outerShdw>
                </a:effectLst>
                <a:latin typeface="+mn-lt"/>
                <a:cs typeface="Arial" panose="020B0604020202020204" pitchFamily="34" charset="0"/>
              </a:rPr>
              <a:t>Carb Heat</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When throttle is closed</a:t>
            </a:r>
          </a:p>
          <a:p>
            <a:pPr>
              <a:defRPr/>
            </a:pPr>
            <a:endParaRPr lang="en-NZ"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a:p>
            <a:pPr>
              <a:defRPr/>
            </a:pPr>
            <a:r>
              <a:rPr lang="en-NZ" altLang="en-US" sz="2000" b="1" dirty="0">
                <a:solidFill>
                  <a:srgbClr val="00BE28"/>
                </a:solidFill>
                <a:effectLst>
                  <a:outerShdw blurRad="38100" dist="38100" dir="2700000" algn="tl">
                    <a:srgbClr val="000000">
                      <a:alpha val="43137"/>
                    </a:srgbClr>
                  </a:outerShdw>
                </a:effectLst>
                <a:latin typeface="+mn-lt"/>
                <a:cs typeface="Arial" panose="020B0604020202020204" pitchFamily="34" charset="0"/>
              </a:rPr>
              <a:t>Airmanship</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EFATO simulation commences with </a:t>
            </a:r>
            <a:r>
              <a:rPr lang="en-NZ" altLang="en-US" sz="1800" b="1" dirty="0">
                <a:solidFill>
                  <a:schemeClr val="accent2"/>
                </a:solidFill>
                <a:effectLst>
                  <a:outerShdw blurRad="38100" dist="38100" dir="2700000" algn="tl">
                    <a:srgbClr val="000000">
                      <a:alpha val="43137"/>
                    </a:srgbClr>
                  </a:outerShdw>
                </a:effectLst>
                <a:latin typeface="+mn-lt"/>
                <a:cs typeface="Arial" panose="020B0604020202020204" pitchFamily="34" charset="0"/>
              </a:rPr>
              <a:t>“simulating”</a:t>
            </a:r>
            <a:r>
              <a:rPr lang="en-NZ" altLang="en-US" sz="1800" b="1" dirty="0">
                <a:effectLst>
                  <a:outerShdw blurRad="38100" dist="38100" dir="2700000" algn="tl">
                    <a:srgbClr val="000000">
                      <a:alpha val="43137"/>
                    </a:srgbClr>
                  </a:outerShdw>
                </a:effectLst>
                <a:latin typeface="+mn-lt"/>
                <a:cs typeface="Arial" panose="020B0604020202020204" pitchFamily="34" charset="0"/>
              </a:rPr>
              <a:t> – instructor will close throttle</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Simulation ends with </a:t>
            </a:r>
            <a:r>
              <a:rPr lang="en-NZ" altLang="en-US" sz="1800" b="1" dirty="0">
                <a:solidFill>
                  <a:schemeClr val="accent2"/>
                </a:solidFill>
                <a:effectLst>
                  <a:outerShdw blurRad="38100" dist="38100" dir="2700000" algn="tl">
                    <a:srgbClr val="000000">
                      <a:alpha val="43137"/>
                    </a:srgbClr>
                  </a:outerShdw>
                </a:effectLst>
                <a:latin typeface="+mn-lt"/>
                <a:cs typeface="Arial" panose="020B0604020202020204" pitchFamily="34" charset="0"/>
              </a:rPr>
              <a:t>“go-around”</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Touch checks</a:t>
            </a:r>
          </a:p>
          <a:p>
            <a:pPr>
              <a:defRPr/>
            </a:pPr>
            <a:r>
              <a:rPr lang="en-NZ"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rPr>
              <a:t>    NO SOLO PRACTICE</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Instructor advises ATC / Traffic</a:t>
            </a:r>
            <a:endParaRPr lang="en-NZ" altLang="en-US" sz="1400" b="1" dirty="0">
              <a:effectLst>
                <a:outerShdw blurRad="38100" dist="38100" dir="2700000" algn="tl">
                  <a:srgbClr val="000000">
                    <a:alpha val="43137"/>
                  </a:srgbClr>
                </a:outerShdw>
              </a:effectLst>
              <a:latin typeface="+mn-lt"/>
              <a:cs typeface="Arial" panose="020B0604020202020204" pitchFamily="34" charset="0"/>
            </a:endParaRPr>
          </a:p>
        </p:txBody>
      </p:sp>
      <p:pic>
        <p:nvPicPr>
          <p:cNvPr id="9225" name="Picture 9" descr="Image result for cessna 150 fuel system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927" y="1234462"/>
            <a:ext cx="2601912"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AE4A4AB-36D4-4A39-9E80-0D39E5F4CC0C}"/>
              </a:ext>
            </a:extLst>
          </p:cNvPr>
          <p:cNvSpPr/>
          <p:nvPr/>
        </p:nvSpPr>
        <p:spPr>
          <a:xfrm>
            <a:off x="0" y="1"/>
            <a:ext cx="12192000" cy="695450"/>
          </a:xfrm>
          <a:prstGeom prst="rect">
            <a:avLst/>
          </a:prstGeom>
          <a:gradFill flip="none" rotWithShape="1">
            <a:gsLst>
              <a:gs pos="0">
                <a:schemeClr val="tx1"/>
              </a:gs>
              <a:gs pos="76000">
                <a:schemeClr val="tx1"/>
              </a:gs>
              <a:gs pos="100000">
                <a:srgbClr val="000000">
                  <a:alpha val="0"/>
                </a:srgbClr>
              </a:gs>
              <a:gs pos="88000">
                <a:srgbClr val="000000">
                  <a:alpha val="5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61F90DDF-7E61-4E3E-82DD-248BA392433E}"/>
              </a:ext>
            </a:extLst>
          </p:cNvPr>
          <p:cNvSpPr txBox="1"/>
          <p:nvPr/>
        </p:nvSpPr>
        <p:spPr>
          <a:xfrm>
            <a:off x="721972" y="35420"/>
            <a:ext cx="9382946" cy="584775"/>
          </a:xfrm>
          <a:prstGeom prst="rect">
            <a:avLst/>
          </a:prstGeom>
          <a:noFill/>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hangingPunct="0">
              <a:defRPr sz="2000">
                <a:solidFill>
                  <a:schemeClr val="tx1"/>
                </a:solidFill>
                <a:latin typeface="Calibri" charset="0"/>
                <a:ea typeface="MS PGothic" charset="0"/>
                <a:cs typeface="MS PGothic" charset="0"/>
              </a:defRPr>
            </a:lvl6pPr>
            <a:lvl7pPr eaLnBrk="0" hangingPunct="0">
              <a:defRPr sz="2000">
                <a:solidFill>
                  <a:schemeClr val="tx1"/>
                </a:solidFill>
                <a:latin typeface="Calibri" charset="0"/>
                <a:ea typeface="MS PGothic" charset="0"/>
                <a:cs typeface="MS PGothic" charset="0"/>
              </a:defRPr>
            </a:lvl7pPr>
            <a:lvl8pPr eaLnBrk="0" hangingPunct="0">
              <a:defRPr sz="2000">
                <a:solidFill>
                  <a:schemeClr val="tx1"/>
                </a:solidFill>
                <a:latin typeface="Calibri" charset="0"/>
                <a:ea typeface="MS PGothic" charset="0"/>
                <a:cs typeface="MS PGothic" charset="0"/>
              </a:defRPr>
            </a:lvl8pPr>
            <a:lvl9pPr eaLnBrk="0" hangingPunct="0">
              <a:defRPr sz="2000">
                <a:solidFill>
                  <a:schemeClr val="tx1"/>
                </a:solidFill>
                <a:latin typeface="Calibri" charset="0"/>
                <a:ea typeface="MS PGothic" charset="0"/>
                <a:cs typeface="MS PGothic" charset="0"/>
              </a:defRPr>
            </a:lvl9pPr>
          </a:lstStyle>
          <a:p>
            <a:pPr eaLnBrk="1" hangingPunct="1">
              <a:defRPr/>
            </a:pPr>
            <a:r>
              <a:rPr lang="en-NZ" dirty="0">
                <a:solidFill>
                  <a:schemeClr val="bg1"/>
                </a:solidFill>
                <a:effectLst>
                  <a:outerShdw blurRad="38100" dist="38100" dir="2700000" algn="tl">
                    <a:srgbClr val="000000"/>
                  </a:outerShdw>
                </a:effectLst>
                <a:latin typeface="+mn-lt"/>
                <a:cs typeface="Arial" panose="020B0604020202020204" pitchFamily="34" charset="0"/>
              </a:rPr>
              <a:t>Aircraft Management</a:t>
            </a:r>
          </a:p>
        </p:txBody>
      </p:sp>
      <p:cxnSp>
        <p:nvCxnSpPr>
          <p:cNvPr id="13" name="Straight Connector 12">
            <a:extLst>
              <a:ext uri="{FF2B5EF4-FFF2-40B4-BE49-F238E27FC236}">
                <a16:creationId xmlns:a16="http://schemas.microsoft.com/office/drawing/2014/main" id="{8A1EBD9F-79D4-4E02-8B49-D1040AE8B288}"/>
              </a:ext>
            </a:extLst>
          </p:cNvPr>
          <p:cNvCxnSpPr>
            <a:cxnSpLocks/>
          </p:cNvCxnSpPr>
          <p:nvPr/>
        </p:nvCxnSpPr>
        <p:spPr>
          <a:xfrm>
            <a:off x="624034" y="560627"/>
            <a:ext cx="94808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A805DF-EB50-47C2-88D5-0BDF8DD1CE9E}"/>
              </a:ext>
            </a:extLst>
          </p:cNvPr>
          <p:cNvSpPr txBox="1"/>
          <p:nvPr/>
        </p:nvSpPr>
        <p:spPr>
          <a:xfrm>
            <a:off x="981757" y="1385942"/>
            <a:ext cx="291356" cy="369332"/>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p:txBody>
      </p:sp>
      <p:sp>
        <p:nvSpPr>
          <p:cNvPr id="15" name="TextBox 14">
            <a:extLst>
              <a:ext uri="{FF2B5EF4-FFF2-40B4-BE49-F238E27FC236}">
                <a16:creationId xmlns:a16="http://schemas.microsoft.com/office/drawing/2014/main" id="{987EFDD1-58EF-489B-AA04-42F07E4B3389}"/>
              </a:ext>
            </a:extLst>
          </p:cNvPr>
          <p:cNvSpPr txBox="1"/>
          <p:nvPr/>
        </p:nvSpPr>
        <p:spPr>
          <a:xfrm>
            <a:off x="985006" y="2243024"/>
            <a:ext cx="291356" cy="369332"/>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p:txBody>
      </p:sp>
      <p:sp>
        <p:nvSpPr>
          <p:cNvPr id="16" name="TextBox 15">
            <a:extLst>
              <a:ext uri="{FF2B5EF4-FFF2-40B4-BE49-F238E27FC236}">
                <a16:creationId xmlns:a16="http://schemas.microsoft.com/office/drawing/2014/main" id="{96200005-9B5E-47B3-8750-16CEE7F7A306}"/>
              </a:ext>
            </a:extLst>
          </p:cNvPr>
          <p:cNvSpPr txBox="1"/>
          <p:nvPr/>
        </p:nvSpPr>
        <p:spPr>
          <a:xfrm>
            <a:off x="981757" y="3092346"/>
            <a:ext cx="291356" cy="369332"/>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p:txBody>
      </p:sp>
      <p:sp>
        <p:nvSpPr>
          <p:cNvPr id="17" name="TextBox 16">
            <a:extLst>
              <a:ext uri="{FF2B5EF4-FFF2-40B4-BE49-F238E27FC236}">
                <a16:creationId xmlns:a16="http://schemas.microsoft.com/office/drawing/2014/main" id="{2E33CC1F-3FE1-48C1-9802-4A24EAC17FA9}"/>
              </a:ext>
            </a:extLst>
          </p:cNvPr>
          <p:cNvSpPr txBox="1"/>
          <p:nvPr/>
        </p:nvSpPr>
        <p:spPr>
          <a:xfrm>
            <a:off x="981757" y="3956422"/>
            <a:ext cx="291356" cy="1477328"/>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a:p>
            <a:r>
              <a:rPr lang="en-NZ" b="1" dirty="0">
                <a:solidFill>
                  <a:srgbClr val="FF0000"/>
                </a:solidFill>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70468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9" presetClass="entr" presetSubtype="0" fill="hold" nodeType="withEffect">
                                  <p:stCondLst>
                                    <p:cond delay="50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dissolve">
                                      <p:cBhvr>
                                        <p:cTn id="12" dur="500"/>
                                        <p:tgtEl>
                                          <p:spTgt spid="11">
                                            <p:txEl>
                                              <p:pRg st="0" end="0"/>
                                            </p:txEl>
                                          </p:spTgt>
                                        </p:tgtEl>
                                      </p:cBhvr>
                                    </p:animEffect>
                                  </p:childTnLst>
                                </p:cTn>
                              </p:par>
                              <p:par>
                                <p:cTn id="13" presetID="9" presetClass="entr" presetSubtype="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p:stCondLst>
                              <p:cond delay="1000"/>
                            </p:stCondLst>
                            <p:childTnLst>
                              <p:par>
                                <p:cTn id="17" presetID="9" presetClass="entr" presetSubtype="0" fill="hold" nodeType="afterEffect">
                                  <p:stCondLst>
                                    <p:cond delay="50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dissolve">
                                      <p:cBhvr>
                                        <p:cTn id="19" dur="500"/>
                                        <p:tgtEl>
                                          <p:spTgt spid="11">
                                            <p:txEl>
                                              <p:pRg st="1" end="1"/>
                                            </p:txEl>
                                          </p:spTgt>
                                        </p:tgtEl>
                                      </p:cBhvr>
                                    </p:animEffect>
                                  </p:childTnLst>
                                </p:cTn>
                              </p:par>
                              <p:par>
                                <p:cTn id="20" presetID="53" presetClass="entr" presetSubtype="16" fill="hold" nodeType="withEffect">
                                  <p:stCondLst>
                                    <p:cond delay="500"/>
                                  </p:stCondLst>
                                  <p:childTnLst>
                                    <p:set>
                                      <p:cBhvr>
                                        <p:cTn id="21" dur="1" fill="hold">
                                          <p:stCondLst>
                                            <p:cond delay="0"/>
                                          </p:stCondLst>
                                        </p:cTn>
                                        <p:tgtEl>
                                          <p:spTgt spid="9225"/>
                                        </p:tgtEl>
                                        <p:attrNameLst>
                                          <p:attrName>style.visibility</p:attrName>
                                        </p:attrNameLst>
                                      </p:cBhvr>
                                      <p:to>
                                        <p:strVal val="visible"/>
                                      </p:to>
                                    </p:set>
                                    <p:anim calcmode="lin" valueType="num">
                                      <p:cBhvr>
                                        <p:cTn id="22" dur="1000" fill="hold"/>
                                        <p:tgtEl>
                                          <p:spTgt spid="9225"/>
                                        </p:tgtEl>
                                        <p:attrNameLst>
                                          <p:attrName>ppt_w</p:attrName>
                                        </p:attrNameLst>
                                      </p:cBhvr>
                                      <p:tavLst>
                                        <p:tav tm="0">
                                          <p:val>
                                            <p:fltVal val="0"/>
                                          </p:val>
                                        </p:tav>
                                        <p:tav tm="100000">
                                          <p:val>
                                            <p:strVal val="#ppt_w"/>
                                          </p:val>
                                        </p:tav>
                                      </p:tavLst>
                                    </p:anim>
                                    <p:anim calcmode="lin" valueType="num">
                                      <p:cBhvr>
                                        <p:cTn id="23" dur="1000" fill="hold"/>
                                        <p:tgtEl>
                                          <p:spTgt spid="9225"/>
                                        </p:tgtEl>
                                        <p:attrNameLst>
                                          <p:attrName>ppt_h</p:attrName>
                                        </p:attrNameLst>
                                      </p:cBhvr>
                                      <p:tavLst>
                                        <p:tav tm="0">
                                          <p:val>
                                            <p:fltVal val="0"/>
                                          </p:val>
                                        </p:tav>
                                        <p:tav tm="100000">
                                          <p:val>
                                            <p:strVal val="#ppt_h"/>
                                          </p:val>
                                        </p:tav>
                                      </p:tavLst>
                                    </p:anim>
                                    <p:animEffect transition="in" filter="fade">
                                      <p:cBhvr>
                                        <p:cTn id="24" dur="1000"/>
                                        <p:tgtEl>
                                          <p:spTgt spid="922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dissolve">
                                      <p:cBhvr>
                                        <p:cTn id="29" dur="500"/>
                                        <p:tgtEl>
                                          <p:spTgt spid="11">
                                            <p:txEl>
                                              <p:pRg st="3" end="3"/>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par>
                          <p:cTn id="33" fill="hold">
                            <p:stCondLst>
                              <p:cond delay="500"/>
                            </p:stCondLst>
                            <p:childTnLst>
                              <p:par>
                                <p:cTn id="34" presetID="9" presetClass="entr" presetSubtype="0" fill="hold" nodeType="afterEffect">
                                  <p:stCondLst>
                                    <p:cond delay="50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dissolve">
                                      <p:cBhvr>
                                        <p:cTn id="36" dur="5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animEffect transition="in" filter="dissolve">
                                      <p:cBhvr>
                                        <p:cTn id="41" dur="500"/>
                                        <p:tgtEl>
                                          <p:spTgt spid="11">
                                            <p:txEl>
                                              <p:pRg st="6" end="6"/>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500"/>
                                        <p:tgtEl>
                                          <p:spTgt spid="16"/>
                                        </p:tgtEl>
                                      </p:cBhvr>
                                    </p:animEffect>
                                  </p:childTnLst>
                                </p:cTn>
                              </p:par>
                            </p:childTnLst>
                          </p:cTn>
                        </p:par>
                        <p:par>
                          <p:cTn id="45" fill="hold">
                            <p:stCondLst>
                              <p:cond delay="500"/>
                            </p:stCondLst>
                            <p:childTnLst>
                              <p:par>
                                <p:cTn id="46" presetID="9" presetClass="entr" presetSubtype="0" fill="hold" nodeType="afterEffect">
                                  <p:stCondLst>
                                    <p:cond delay="500"/>
                                  </p:stCondLst>
                                  <p:childTnLst>
                                    <p:set>
                                      <p:cBhvr>
                                        <p:cTn id="47" dur="1" fill="hold">
                                          <p:stCondLst>
                                            <p:cond delay="0"/>
                                          </p:stCondLst>
                                        </p:cTn>
                                        <p:tgtEl>
                                          <p:spTgt spid="11">
                                            <p:txEl>
                                              <p:pRg st="7" end="7"/>
                                            </p:txEl>
                                          </p:spTgt>
                                        </p:tgtEl>
                                        <p:attrNameLst>
                                          <p:attrName>style.visibility</p:attrName>
                                        </p:attrNameLst>
                                      </p:cBhvr>
                                      <p:to>
                                        <p:strVal val="visible"/>
                                      </p:to>
                                    </p:set>
                                    <p:animEffect transition="in" filter="dissolve">
                                      <p:cBhvr>
                                        <p:cTn id="48" dur="500"/>
                                        <p:tgtEl>
                                          <p:spTgt spid="11">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animEffect transition="in" filter="dissolve">
                                      <p:cBhvr>
                                        <p:cTn id="53" dur="500"/>
                                        <p:tgtEl>
                                          <p:spTgt spid="11">
                                            <p:txEl>
                                              <p:pRg st="9" end="9"/>
                                            </p:txEl>
                                          </p:spTgt>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childTnLst>
                          </p:cTn>
                        </p:par>
                        <p:par>
                          <p:cTn id="57" fill="hold">
                            <p:stCondLst>
                              <p:cond delay="500"/>
                            </p:stCondLst>
                            <p:childTnLst>
                              <p:par>
                                <p:cTn id="58" presetID="9" presetClass="entr" presetSubtype="0" fill="hold" nodeType="afterEffect">
                                  <p:stCondLst>
                                    <p:cond delay="500"/>
                                  </p:stCondLst>
                                  <p:childTnLst>
                                    <p:set>
                                      <p:cBhvr>
                                        <p:cTn id="59" dur="1" fill="hold">
                                          <p:stCondLst>
                                            <p:cond delay="0"/>
                                          </p:stCondLst>
                                        </p:cTn>
                                        <p:tgtEl>
                                          <p:spTgt spid="11">
                                            <p:txEl>
                                              <p:pRg st="10" end="10"/>
                                            </p:txEl>
                                          </p:spTgt>
                                        </p:tgtEl>
                                        <p:attrNameLst>
                                          <p:attrName>style.visibility</p:attrName>
                                        </p:attrNameLst>
                                      </p:cBhvr>
                                      <p:to>
                                        <p:strVal val="visible"/>
                                      </p:to>
                                    </p:set>
                                    <p:animEffect transition="in" filter="dissolve">
                                      <p:cBhvr>
                                        <p:cTn id="60" dur="500"/>
                                        <p:tgtEl>
                                          <p:spTgt spid="11">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1">
                                            <p:txEl>
                                              <p:pRg st="11" end="11"/>
                                            </p:txEl>
                                          </p:spTgt>
                                        </p:tgtEl>
                                        <p:attrNameLst>
                                          <p:attrName>style.visibility</p:attrName>
                                        </p:attrNameLst>
                                      </p:cBhvr>
                                      <p:to>
                                        <p:strVal val="visible"/>
                                      </p:to>
                                    </p:set>
                                    <p:animEffect transition="in" filter="dissolve">
                                      <p:cBhvr>
                                        <p:cTn id="65" dur="500"/>
                                        <p:tgtEl>
                                          <p:spTgt spid="11">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1">
                                            <p:txEl>
                                              <p:pRg st="12" end="12"/>
                                            </p:txEl>
                                          </p:spTgt>
                                        </p:tgtEl>
                                        <p:attrNameLst>
                                          <p:attrName>style.visibility</p:attrName>
                                        </p:attrNameLst>
                                      </p:cBhvr>
                                      <p:to>
                                        <p:strVal val="visible"/>
                                      </p:to>
                                    </p:set>
                                    <p:animEffect transition="in" filter="dissolve">
                                      <p:cBhvr>
                                        <p:cTn id="70" dur="500"/>
                                        <p:tgtEl>
                                          <p:spTgt spid="11">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11">
                                            <p:txEl>
                                              <p:pRg st="13" end="13"/>
                                            </p:txEl>
                                          </p:spTgt>
                                        </p:tgtEl>
                                        <p:attrNameLst>
                                          <p:attrName>style.visibility</p:attrName>
                                        </p:attrNameLst>
                                      </p:cBhvr>
                                      <p:to>
                                        <p:strVal val="visible"/>
                                      </p:to>
                                    </p:set>
                                    <p:animEffect transition="in" filter="dissolve">
                                      <p:cBhvr>
                                        <p:cTn id="75" dur="500"/>
                                        <p:tgtEl>
                                          <p:spTgt spid="11">
                                            <p:txEl>
                                              <p:pRg st="13" end="1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11">
                                            <p:txEl>
                                              <p:pRg st="14" end="14"/>
                                            </p:txEl>
                                          </p:spTgt>
                                        </p:tgtEl>
                                        <p:attrNameLst>
                                          <p:attrName>style.visibility</p:attrName>
                                        </p:attrNameLst>
                                      </p:cBhvr>
                                      <p:to>
                                        <p:strVal val="visible"/>
                                      </p:to>
                                    </p:set>
                                    <p:animEffect transition="in" filter="dissolve">
                                      <p:cBhvr>
                                        <p:cTn id="80" dur="5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982435" y="1095376"/>
            <a:ext cx="652415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NZ" altLang="en-US" sz="2000" b="1" dirty="0">
                <a:solidFill>
                  <a:srgbClr val="00BE28"/>
                </a:solidFill>
                <a:effectLst>
                  <a:outerShdw blurRad="38100" dist="38100" dir="2700000" algn="tl">
                    <a:srgbClr val="000000">
                      <a:alpha val="43137"/>
                    </a:srgbClr>
                  </a:outerShdw>
                </a:effectLst>
                <a:latin typeface="+mn-lt"/>
                <a:cs typeface="Arial" panose="020B0604020202020204" pitchFamily="34" charset="0"/>
              </a:rPr>
              <a:t>Situational Awareness</a:t>
            </a:r>
            <a:endParaRPr lang="en-NZ" altLang="en-US" sz="900" b="1" dirty="0">
              <a:solidFill>
                <a:srgbClr val="00BE28"/>
              </a:solidFill>
              <a:effectLst>
                <a:outerShdw blurRad="38100" dist="38100" dir="2700000" algn="tl">
                  <a:srgbClr val="000000">
                    <a:alpha val="43137"/>
                  </a:srgbClr>
                </a:outerShdw>
              </a:effectLst>
              <a:latin typeface="+mn-lt"/>
              <a:cs typeface="Arial" panose="020B0604020202020204" pitchFamily="34" charset="0"/>
            </a:endParaRP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Fuel consumption and land by time</a:t>
            </a:r>
            <a:endParaRPr lang="en-NZ" altLang="en-US" sz="1800" b="1" dirty="0">
              <a:solidFill>
                <a:srgbClr val="00CC00"/>
              </a:solidFill>
              <a:effectLst>
                <a:outerShdw blurRad="38100" dist="38100" dir="2700000" algn="tl">
                  <a:srgbClr val="000000">
                    <a:alpha val="43137"/>
                  </a:srgbClr>
                </a:outerShdw>
              </a:effectLst>
              <a:latin typeface="+mn-lt"/>
              <a:cs typeface="Arial" panose="020B0604020202020204" pitchFamily="34" charset="0"/>
            </a:endParaRPr>
          </a:p>
          <a:p>
            <a:pPr eaLnBrk="1" hangingPunct="1">
              <a:defRPr/>
            </a:pPr>
            <a:endParaRPr lang="en-NZ" altLang="en-US" sz="1800" b="1" dirty="0">
              <a:effectLst>
                <a:outerShdw blurRad="38100" dist="38100" dir="2700000" algn="tl">
                  <a:srgbClr val="000000">
                    <a:alpha val="43137"/>
                  </a:srgbClr>
                </a:outerShdw>
              </a:effectLst>
              <a:latin typeface="+mn-lt"/>
              <a:cs typeface="Arial" panose="020B0604020202020204" pitchFamily="34" charset="0"/>
            </a:endParaRPr>
          </a:p>
          <a:p>
            <a:pPr eaLnBrk="1" hangingPunct="1">
              <a:defRPr/>
            </a:pPr>
            <a:r>
              <a:rPr lang="en-NZ" altLang="en-US" sz="2000" b="1" dirty="0">
                <a:solidFill>
                  <a:srgbClr val="1450E6"/>
                </a:solidFill>
                <a:effectLst>
                  <a:outerShdw blurRad="38100" dist="38100" dir="2700000" algn="tl">
                    <a:srgbClr val="000000">
                      <a:alpha val="43137"/>
                    </a:srgbClr>
                  </a:outerShdw>
                </a:effectLst>
                <a:latin typeface="+mn-lt"/>
                <a:cs typeface="Arial" panose="020B0604020202020204" pitchFamily="34" charset="0"/>
              </a:rPr>
              <a:t>Information Processing</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Pre </a:t>
            </a:r>
            <a:r>
              <a:rPr lang="en-NZ" altLang="en-US" sz="1800" b="1" dirty="0" err="1">
                <a:effectLst>
                  <a:outerShdw blurRad="38100" dist="38100" dir="2700000" algn="tl">
                    <a:srgbClr val="000000">
                      <a:alpha val="43137"/>
                    </a:srgbClr>
                  </a:outerShdw>
                </a:effectLst>
                <a:latin typeface="+mn-lt"/>
                <a:cs typeface="Arial" panose="020B0604020202020204" pitchFamily="34" charset="0"/>
              </a:rPr>
              <a:t>takeoff</a:t>
            </a:r>
            <a:r>
              <a:rPr lang="en-NZ" altLang="en-US" sz="1800" b="1" dirty="0">
                <a:effectLst>
                  <a:outerShdw blurRad="38100" dist="38100" dir="2700000" algn="tl">
                    <a:srgbClr val="000000">
                      <a:alpha val="43137"/>
                    </a:srgbClr>
                  </a:outerShdw>
                </a:effectLst>
                <a:latin typeface="+mn-lt"/>
                <a:cs typeface="Arial" panose="020B0604020202020204" pitchFamily="34" charset="0"/>
              </a:rPr>
              <a:t> safety brief</a:t>
            </a:r>
          </a:p>
          <a:p>
            <a:pPr>
              <a:defRPr/>
            </a:pPr>
            <a:endParaRPr lang="en-NZ" altLang="en-US" sz="1800" b="1" dirty="0">
              <a:effectLst>
                <a:outerShdw blurRad="38100" dist="38100" dir="2700000" algn="tl">
                  <a:srgbClr val="000000">
                    <a:alpha val="43137"/>
                  </a:srgbClr>
                </a:outerShdw>
              </a:effectLst>
              <a:latin typeface="+mn-lt"/>
              <a:cs typeface="Arial" panose="020B0604020202020204" pitchFamily="34" charset="0"/>
            </a:endParaRPr>
          </a:p>
          <a:p>
            <a:pPr>
              <a:defRPr/>
            </a:pPr>
            <a:r>
              <a:rPr lang="en-NZ" altLang="en-US" sz="2000" b="1" dirty="0">
                <a:solidFill>
                  <a:srgbClr val="FF0000"/>
                </a:solidFill>
                <a:effectLst>
                  <a:outerShdw blurRad="38100" dist="38100" dir="2700000" algn="tl">
                    <a:srgbClr val="000000">
                      <a:alpha val="43137"/>
                    </a:srgbClr>
                  </a:outerShdw>
                </a:effectLst>
                <a:latin typeface="+mn-lt"/>
                <a:cs typeface="Arial" panose="020B0604020202020204" pitchFamily="34" charset="0"/>
              </a:rPr>
              <a:t>Stress</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Over learn checks</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Pre planning</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Regular practice</a:t>
            </a:r>
          </a:p>
          <a:p>
            <a:pPr>
              <a:defRPr/>
            </a:pPr>
            <a:r>
              <a:rPr lang="en-NZ" altLang="en-US" sz="1800" b="1" dirty="0">
                <a:effectLst>
                  <a:outerShdw blurRad="38100" dist="38100" dir="2700000" algn="tl">
                    <a:srgbClr val="000000">
                      <a:alpha val="43137"/>
                    </a:srgbClr>
                  </a:outerShdw>
                </a:effectLst>
                <a:latin typeface="+mn-lt"/>
                <a:cs typeface="Arial" panose="020B0604020202020204" pitchFamily="34" charset="0"/>
              </a:rPr>
              <a:t>    Automatic reactions</a:t>
            </a:r>
          </a:p>
          <a:p>
            <a:pPr>
              <a:defRPr/>
            </a:pPr>
            <a:endParaRPr lang="en-NZ"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endParaRPr>
          </a:p>
          <a:p>
            <a:pPr>
              <a:defRPr/>
            </a:pPr>
            <a:r>
              <a:rPr lang="en-NZ" altLang="en-US" sz="2000" b="1" dirty="0">
                <a:solidFill>
                  <a:srgbClr val="1450E6"/>
                </a:solidFill>
                <a:effectLst>
                  <a:outerShdw blurRad="38100" dist="38100" dir="2700000" algn="tl">
                    <a:srgbClr val="000000">
                      <a:alpha val="43137"/>
                    </a:srgbClr>
                  </a:outerShdw>
                </a:effectLst>
                <a:latin typeface="+mn-lt"/>
                <a:cs typeface="Arial" panose="020B0604020202020204" pitchFamily="34" charset="0"/>
              </a:rPr>
              <a:t>Command decision making</a:t>
            </a:r>
          </a:p>
        </p:txBody>
      </p:sp>
      <p:sp>
        <p:nvSpPr>
          <p:cNvPr id="10" name="TextBox 9">
            <a:extLst>
              <a:ext uri="{FF2B5EF4-FFF2-40B4-BE49-F238E27FC236}">
                <a16:creationId xmlns:a16="http://schemas.microsoft.com/office/drawing/2014/main" id="{A0C68A9F-A12D-47F5-89B9-8F4AABEC4E04}"/>
              </a:ext>
            </a:extLst>
          </p:cNvPr>
          <p:cNvSpPr txBox="1"/>
          <p:nvPr/>
        </p:nvSpPr>
        <p:spPr>
          <a:xfrm>
            <a:off x="981757" y="1385942"/>
            <a:ext cx="291356" cy="369332"/>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p:txBody>
      </p:sp>
      <p:sp>
        <p:nvSpPr>
          <p:cNvPr id="12" name="TextBox 11">
            <a:extLst>
              <a:ext uri="{FF2B5EF4-FFF2-40B4-BE49-F238E27FC236}">
                <a16:creationId xmlns:a16="http://schemas.microsoft.com/office/drawing/2014/main" id="{AC7EF818-409A-4D36-9DE7-6898A0D7B6AB}"/>
              </a:ext>
            </a:extLst>
          </p:cNvPr>
          <p:cNvSpPr txBox="1"/>
          <p:nvPr/>
        </p:nvSpPr>
        <p:spPr>
          <a:xfrm>
            <a:off x="985006" y="2243024"/>
            <a:ext cx="291356" cy="369332"/>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p:txBody>
      </p:sp>
      <p:sp>
        <p:nvSpPr>
          <p:cNvPr id="14" name="TextBox 13">
            <a:extLst>
              <a:ext uri="{FF2B5EF4-FFF2-40B4-BE49-F238E27FC236}">
                <a16:creationId xmlns:a16="http://schemas.microsoft.com/office/drawing/2014/main" id="{3E97E704-7CA7-4E8C-B739-A5E230E8CDC4}"/>
              </a:ext>
            </a:extLst>
          </p:cNvPr>
          <p:cNvSpPr txBox="1"/>
          <p:nvPr/>
        </p:nvSpPr>
        <p:spPr>
          <a:xfrm>
            <a:off x="981757" y="3095184"/>
            <a:ext cx="291356" cy="1200329"/>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endParaRPr lang="en-NZ" b="1" dirty="0">
              <a:solidFill>
                <a:srgbClr val="FF0000"/>
              </a:solidFill>
              <a:effectLst>
                <a:outerShdw blurRad="38100" dist="38100" dir="2700000" algn="tl">
                  <a:srgbClr val="000000">
                    <a:alpha val="43137"/>
                  </a:srgbClr>
                </a:outerShdw>
              </a:effectLst>
            </a:endParaRPr>
          </a:p>
          <a:p>
            <a:r>
              <a:rPr lang="en-NZ" b="1" dirty="0">
                <a:effectLst>
                  <a:outerShdw blurRad="38100" dist="38100" dir="2700000" algn="tl">
                    <a:srgbClr val="000000">
                      <a:alpha val="43137"/>
                    </a:srgbClr>
                  </a:outerShdw>
                </a:effectLst>
              </a:rPr>
              <a:t>-</a:t>
            </a:r>
          </a:p>
        </p:txBody>
      </p:sp>
      <p:sp>
        <p:nvSpPr>
          <p:cNvPr id="15" name="Rectangle 14">
            <a:extLst>
              <a:ext uri="{FF2B5EF4-FFF2-40B4-BE49-F238E27FC236}">
                <a16:creationId xmlns:a16="http://schemas.microsoft.com/office/drawing/2014/main" id="{1EA89BD5-2FD9-464F-86E4-E009228254EA}"/>
              </a:ext>
            </a:extLst>
          </p:cNvPr>
          <p:cNvSpPr/>
          <p:nvPr/>
        </p:nvSpPr>
        <p:spPr>
          <a:xfrm>
            <a:off x="0" y="1"/>
            <a:ext cx="12192000" cy="695450"/>
          </a:xfrm>
          <a:prstGeom prst="rect">
            <a:avLst/>
          </a:prstGeom>
          <a:gradFill flip="none" rotWithShape="1">
            <a:gsLst>
              <a:gs pos="0">
                <a:schemeClr val="tx1"/>
              </a:gs>
              <a:gs pos="76000">
                <a:schemeClr val="tx1"/>
              </a:gs>
              <a:gs pos="100000">
                <a:srgbClr val="000000">
                  <a:alpha val="0"/>
                </a:srgbClr>
              </a:gs>
              <a:gs pos="88000">
                <a:srgbClr val="000000">
                  <a:alpha val="5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TextBox 15">
            <a:extLst>
              <a:ext uri="{FF2B5EF4-FFF2-40B4-BE49-F238E27FC236}">
                <a16:creationId xmlns:a16="http://schemas.microsoft.com/office/drawing/2014/main" id="{05946063-9E24-4E3A-A1E2-E58F53EAB39D}"/>
              </a:ext>
            </a:extLst>
          </p:cNvPr>
          <p:cNvSpPr txBox="1"/>
          <p:nvPr/>
        </p:nvSpPr>
        <p:spPr>
          <a:xfrm>
            <a:off x="721972" y="35420"/>
            <a:ext cx="9382946" cy="584775"/>
          </a:xfrm>
          <a:prstGeom prst="rect">
            <a:avLst/>
          </a:prstGeom>
          <a:noFill/>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hangingPunct="0">
              <a:defRPr sz="2000">
                <a:solidFill>
                  <a:schemeClr val="tx1"/>
                </a:solidFill>
                <a:latin typeface="Calibri" charset="0"/>
                <a:ea typeface="MS PGothic" charset="0"/>
                <a:cs typeface="MS PGothic" charset="0"/>
              </a:defRPr>
            </a:lvl6pPr>
            <a:lvl7pPr eaLnBrk="0" hangingPunct="0">
              <a:defRPr sz="2000">
                <a:solidFill>
                  <a:schemeClr val="tx1"/>
                </a:solidFill>
                <a:latin typeface="Calibri" charset="0"/>
                <a:ea typeface="MS PGothic" charset="0"/>
                <a:cs typeface="MS PGothic" charset="0"/>
              </a:defRPr>
            </a:lvl7pPr>
            <a:lvl8pPr eaLnBrk="0" hangingPunct="0">
              <a:defRPr sz="2000">
                <a:solidFill>
                  <a:schemeClr val="tx1"/>
                </a:solidFill>
                <a:latin typeface="Calibri" charset="0"/>
                <a:ea typeface="MS PGothic" charset="0"/>
                <a:cs typeface="MS PGothic" charset="0"/>
              </a:defRPr>
            </a:lvl8pPr>
            <a:lvl9pPr eaLnBrk="0" hangingPunct="0">
              <a:defRPr sz="2000">
                <a:solidFill>
                  <a:schemeClr val="tx1"/>
                </a:solidFill>
                <a:latin typeface="Calibri" charset="0"/>
                <a:ea typeface="MS PGothic" charset="0"/>
                <a:cs typeface="MS PGothic" charset="0"/>
              </a:defRPr>
            </a:lvl9pPr>
          </a:lstStyle>
          <a:p>
            <a:pPr eaLnBrk="1" hangingPunct="1">
              <a:defRPr/>
            </a:pPr>
            <a:r>
              <a:rPr lang="en-NZ" dirty="0">
                <a:solidFill>
                  <a:schemeClr val="bg1"/>
                </a:solidFill>
                <a:effectLst>
                  <a:outerShdw blurRad="38100" dist="38100" dir="2700000" algn="tl">
                    <a:srgbClr val="000000"/>
                  </a:outerShdw>
                </a:effectLst>
                <a:latin typeface="+mn-lt"/>
                <a:cs typeface="Arial" panose="020B0604020202020204" pitchFamily="34" charset="0"/>
              </a:rPr>
              <a:t>Human Factors</a:t>
            </a:r>
          </a:p>
        </p:txBody>
      </p:sp>
      <p:cxnSp>
        <p:nvCxnSpPr>
          <p:cNvPr id="17" name="Straight Connector 16">
            <a:extLst>
              <a:ext uri="{FF2B5EF4-FFF2-40B4-BE49-F238E27FC236}">
                <a16:creationId xmlns:a16="http://schemas.microsoft.com/office/drawing/2014/main" id="{46570DCA-6407-49A7-A19E-883E073B2338}"/>
              </a:ext>
            </a:extLst>
          </p:cNvPr>
          <p:cNvCxnSpPr>
            <a:cxnSpLocks/>
          </p:cNvCxnSpPr>
          <p:nvPr/>
        </p:nvCxnSpPr>
        <p:spPr>
          <a:xfrm>
            <a:off x="624034" y="560627"/>
            <a:ext cx="94808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C8D1E89-2D04-4C23-B7B1-79D9A6BD2374}"/>
              </a:ext>
            </a:extLst>
          </p:cNvPr>
          <p:cNvSpPr txBox="1">
            <a:spLocks noChangeArrowheads="1"/>
          </p:cNvSpPr>
          <p:nvPr/>
        </p:nvSpPr>
        <p:spPr bwMode="auto">
          <a:xfrm>
            <a:off x="5309662" y="5949951"/>
            <a:ext cx="1572675" cy="584775"/>
          </a:xfrm>
          <a:prstGeom prst="rect">
            <a:avLst/>
          </a:prstGeom>
          <a:noFill/>
          <a:ln>
            <a:noFill/>
          </a:ln>
        </p:spPr>
        <p:txBody>
          <a:bodyPr wrap="none">
            <a:spAutoFit/>
          </a:bodyPr>
          <a:lstStyle>
            <a:lvl1pPr>
              <a:defRPr sz="900" b="1">
                <a:solidFill>
                  <a:schemeClr val="tx2"/>
                </a:solidFill>
                <a:latin typeface="Arial" charset="0"/>
                <a:ea typeface="ＭＳ Ｐゴシック" charset="0"/>
                <a:cs typeface="ＭＳ Ｐゴシック" charset="0"/>
              </a:defRPr>
            </a:lvl1pPr>
            <a:lvl2pPr marL="742950" indent="-285750">
              <a:defRPr sz="900" b="1">
                <a:solidFill>
                  <a:schemeClr val="tx2"/>
                </a:solidFill>
                <a:latin typeface="Arial" charset="0"/>
                <a:ea typeface="ＭＳ Ｐゴシック" charset="0"/>
              </a:defRPr>
            </a:lvl2pPr>
            <a:lvl3pPr marL="1143000" indent="-228600">
              <a:defRPr sz="900" b="1">
                <a:solidFill>
                  <a:schemeClr val="tx2"/>
                </a:solidFill>
                <a:latin typeface="Arial" charset="0"/>
                <a:ea typeface="ＭＳ Ｐゴシック" charset="0"/>
              </a:defRPr>
            </a:lvl3pPr>
            <a:lvl4pPr marL="1600200" indent="-228600">
              <a:defRPr sz="900" b="1">
                <a:solidFill>
                  <a:schemeClr val="tx2"/>
                </a:solidFill>
                <a:latin typeface="Arial" charset="0"/>
                <a:ea typeface="ＭＳ Ｐゴシック" charset="0"/>
              </a:defRPr>
            </a:lvl4pPr>
            <a:lvl5pPr marL="2057400" indent="-228600">
              <a:defRPr sz="900" b="1">
                <a:solidFill>
                  <a:schemeClr val="tx2"/>
                </a:solidFill>
                <a:latin typeface="Arial" charset="0"/>
                <a:ea typeface="ＭＳ Ｐゴシック" charset="0"/>
              </a:defRPr>
            </a:lvl5pPr>
            <a:lvl6pPr marL="2514600" indent="-228600" eaLnBrk="0" fontAlgn="base" hangingPunct="0">
              <a:spcBef>
                <a:spcPct val="0"/>
              </a:spcBef>
              <a:spcAft>
                <a:spcPct val="0"/>
              </a:spcAft>
              <a:defRPr sz="900" b="1">
                <a:solidFill>
                  <a:schemeClr val="tx2"/>
                </a:solidFill>
                <a:latin typeface="Arial" charset="0"/>
                <a:ea typeface="ＭＳ Ｐゴシック" charset="0"/>
              </a:defRPr>
            </a:lvl6pPr>
            <a:lvl7pPr marL="2971800" indent="-228600" eaLnBrk="0" fontAlgn="base" hangingPunct="0">
              <a:spcBef>
                <a:spcPct val="0"/>
              </a:spcBef>
              <a:spcAft>
                <a:spcPct val="0"/>
              </a:spcAft>
              <a:defRPr sz="900" b="1">
                <a:solidFill>
                  <a:schemeClr val="tx2"/>
                </a:solidFill>
                <a:latin typeface="Arial" charset="0"/>
                <a:ea typeface="ＭＳ Ｐゴシック" charset="0"/>
              </a:defRPr>
            </a:lvl7pPr>
            <a:lvl8pPr marL="3429000" indent="-228600" eaLnBrk="0" fontAlgn="base" hangingPunct="0">
              <a:spcBef>
                <a:spcPct val="0"/>
              </a:spcBef>
              <a:spcAft>
                <a:spcPct val="0"/>
              </a:spcAft>
              <a:defRPr sz="900" b="1">
                <a:solidFill>
                  <a:schemeClr val="tx2"/>
                </a:solidFill>
                <a:latin typeface="Arial" charset="0"/>
                <a:ea typeface="ＭＳ Ｐゴシック" charset="0"/>
              </a:defRPr>
            </a:lvl8pPr>
            <a:lvl9pPr marL="3886200" indent="-228600" eaLnBrk="0" fontAlgn="base" hangingPunct="0">
              <a:spcBef>
                <a:spcPct val="0"/>
              </a:spcBef>
              <a:spcAft>
                <a:spcPct val="0"/>
              </a:spcAft>
              <a:defRPr sz="900" b="1">
                <a:solidFill>
                  <a:schemeClr val="tx2"/>
                </a:solidFill>
                <a:latin typeface="Arial" charset="0"/>
                <a:ea typeface="ＭＳ Ｐゴシック" charset="0"/>
              </a:defRPr>
            </a:lvl9pPr>
          </a:lstStyle>
          <a:p>
            <a:pPr>
              <a:defRPr/>
            </a:pPr>
            <a:r>
              <a:rPr lang="en-US" sz="3200" dirty="0">
                <a:solidFill>
                  <a:srgbClr val="FF0000"/>
                </a:solidFill>
                <a:effectLst>
                  <a:outerShdw blurRad="38100" dist="38100" dir="2700000" algn="tl">
                    <a:srgbClr val="000000">
                      <a:alpha val="43137"/>
                    </a:srgbClr>
                  </a:outerShdw>
                </a:effectLst>
                <a:latin typeface="+mn-lt"/>
                <a:cs typeface="Arial" panose="020B0604020202020204" pitchFamily="34" charset="0"/>
              </a:rPr>
              <a:t>IM SAFE</a:t>
            </a:r>
          </a:p>
        </p:txBody>
      </p:sp>
    </p:spTree>
    <p:extLst>
      <p:ext uri="{BB962C8B-B14F-4D97-AF65-F5344CB8AC3E}">
        <p14:creationId xmlns:p14="http://schemas.microsoft.com/office/powerpoint/2010/main" val="241571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9" presetClass="entr" presetSubtype="0" fill="hold" nodeType="withEffect">
                                  <p:stCondLst>
                                    <p:cond delay="50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dissolve">
                                      <p:cBhvr>
                                        <p:cTn id="12" dur="500"/>
                                        <p:tgtEl>
                                          <p:spTgt spid="11">
                                            <p:txEl>
                                              <p:pRg st="0" end="0"/>
                                            </p:txEl>
                                          </p:spTgt>
                                        </p:tgtEl>
                                      </p:cBhvr>
                                    </p:animEffect>
                                  </p:childTnLst>
                                </p:cTn>
                              </p:par>
                              <p:par>
                                <p:cTn id="13" presetID="9" presetClass="entr" presetSubtype="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1000"/>
                            </p:stCondLst>
                            <p:childTnLst>
                              <p:par>
                                <p:cTn id="17" presetID="9" presetClass="entr" presetSubtype="0" fill="hold" nodeType="afterEffect">
                                  <p:stCondLst>
                                    <p:cond delay="50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dissolve">
                                      <p:cBhvr>
                                        <p:cTn id="19" dur="500"/>
                                        <p:tgtEl>
                                          <p:spTgt spid="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dissolve">
                                      <p:cBhvr>
                                        <p:cTn id="24" dur="500"/>
                                        <p:tgtEl>
                                          <p:spTgt spid="11">
                                            <p:txEl>
                                              <p:pRg st="3" end="3"/>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p:stCondLst>
                              <p:cond delay="500"/>
                            </p:stCondLst>
                            <p:childTnLst>
                              <p:par>
                                <p:cTn id="29" presetID="9" presetClass="entr" presetSubtype="0" fill="hold" nodeType="afterEffect">
                                  <p:stCondLst>
                                    <p:cond delay="50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dissolve">
                                      <p:cBhvr>
                                        <p:cTn id="31" dur="5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dissolve">
                                      <p:cBhvr>
                                        <p:cTn id="36" dur="500"/>
                                        <p:tgtEl>
                                          <p:spTgt spid="11">
                                            <p:txEl>
                                              <p:pRg st="6" end="6"/>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par>
                          <p:cTn id="40" fill="hold">
                            <p:stCondLst>
                              <p:cond delay="500"/>
                            </p:stCondLst>
                            <p:childTnLst>
                              <p:par>
                                <p:cTn id="41" presetID="9" presetClass="entr" presetSubtype="0" fill="hold" nodeType="afterEffect">
                                  <p:stCondLst>
                                    <p:cond delay="500"/>
                                  </p:stCondLst>
                                  <p:childTnLst>
                                    <p:set>
                                      <p:cBhvr>
                                        <p:cTn id="42" dur="1" fill="hold">
                                          <p:stCondLst>
                                            <p:cond delay="0"/>
                                          </p:stCondLst>
                                        </p:cTn>
                                        <p:tgtEl>
                                          <p:spTgt spid="11">
                                            <p:txEl>
                                              <p:pRg st="7" end="7"/>
                                            </p:txEl>
                                          </p:spTgt>
                                        </p:tgtEl>
                                        <p:attrNameLst>
                                          <p:attrName>style.visibility</p:attrName>
                                        </p:attrNameLst>
                                      </p:cBhvr>
                                      <p:to>
                                        <p:strVal val="visible"/>
                                      </p:to>
                                    </p:set>
                                    <p:animEffect transition="in" filter="dissolve">
                                      <p:cBhvr>
                                        <p:cTn id="43" dur="500"/>
                                        <p:tgtEl>
                                          <p:spTgt spid="11">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1">
                                            <p:txEl>
                                              <p:pRg st="8" end="8"/>
                                            </p:txEl>
                                          </p:spTgt>
                                        </p:tgtEl>
                                        <p:attrNameLst>
                                          <p:attrName>style.visibility</p:attrName>
                                        </p:attrNameLst>
                                      </p:cBhvr>
                                      <p:to>
                                        <p:strVal val="visible"/>
                                      </p:to>
                                    </p:set>
                                    <p:animEffect transition="in" filter="dissolve">
                                      <p:cBhvr>
                                        <p:cTn id="48" dur="500"/>
                                        <p:tgtEl>
                                          <p:spTgt spid="11">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animEffect transition="in" filter="dissolve">
                                      <p:cBhvr>
                                        <p:cTn id="53" dur="500"/>
                                        <p:tgtEl>
                                          <p:spTgt spid="11">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1">
                                            <p:txEl>
                                              <p:pRg st="10" end="10"/>
                                            </p:txEl>
                                          </p:spTgt>
                                        </p:tgtEl>
                                        <p:attrNameLst>
                                          <p:attrName>style.visibility</p:attrName>
                                        </p:attrNameLst>
                                      </p:cBhvr>
                                      <p:to>
                                        <p:strVal val="visible"/>
                                      </p:to>
                                    </p:set>
                                    <p:animEffect transition="in" filter="dissolve">
                                      <p:cBhvr>
                                        <p:cTn id="58" dur="500"/>
                                        <p:tgtEl>
                                          <p:spTgt spid="11">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11">
                                            <p:txEl>
                                              <p:pRg st="12" end="12"/>
                                            </p:txEl>
                                          </p:spTgt>
                                        </p:tgtEl>
                                        <p:attrNameLst>
                                          <p:attrName>style.visibility</p:attrName>
                                        </p:attrNameLst>
                                      </p:cBhvr>
                                      <p:to>
                                        <p:strVal val="visible"/>
                                      </p:to>
                                    </p:set>
                                    <p:animEffect transition="in" filter="dissolve">
                                      <p:cBhvr>
                                        <p:cTn id="63" dur="500"/>
                                        <p:tgtEl>
                                          <p:spTgt spid="11">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dissolv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3" name="Text Box 55"/>
          <p:cNvSpPr txBox="1">
            <a:spLocks noChangeArrowheads="1"/>
          </p:cNvSpPr>
          <p:nvPr/>
        </p:nvSpPr>
        <p:spPr bwMode="auto">
          <a:xfrm>
            <a:off x="982435" y="1095376"/>
            <a:ext cx="5688013" cy="4478149"/>
          </a:xfrm>
          <a:prstGeom prst="rect">
            <a:avLst/>
          </a:prstGeom>
          <a:noFill/>
          <a:ln>
            <a:noFill/>
          </a:ln>
        </p:spPr>
        <p:txBody>
          <a:bodyPr>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indent="0">
              <a:spcBef>
                <a:spcPts val="0"/>
              </a:spcBef>
              <a:buNone/>
              <a:defRPr/>
            </a:pPr>
            <a:r>
              <a:rPr lang="en-GB" altLang="en-US" sz="2400" b="1" dirty="0">
                <a:solidFill>
                  <a:srgbClr val="1450E6"/>
                </a:solidFill>
                <a:effectLst>
                  <a:outerShdw blurRad="38100" dist="38100" dir="2700000" algn="tl">
                    <a:srgbClr val="000000">
                      <a:alpha val="43137"/>
                    </a:srgbClr>
                  </a:outerShdw>
                </a:effectLst>
                <a:latin typeface="+mn-lt"/>
                <a:cs typeface="Arial" panose="020B0604020202020204" pitchFamily="34" charset="0"/>
              </a:rPr>
              <a:t>Takeoff Safety Brief</a:t>
            </a:r>
          </a:p>
          <a:p>
            <a:pPr marL="0" indent="0">
              <a:spcBef>
                <a:spcPts val="0"/>
              </a:spcBef>
              <a:buNone/>
              <a:defRPr/>
            </a:pPr>
            <a:r>
              <a:rPr lang="en-GB" altLang="en-US" sz="1800" b="1" dirty="0">
                <a:effectLst>
                  <a:outerShdw blurRad="38100" dist="38100" dir="2700000" algn="tl">
                    <a:srgbClr val="000000">
                      <a:alpha val="43137"/>
                    </a:srgbClr>
                  </a:outerShdw>
                </a:effectLst>
                <a:latin typeface="+mn-lt"/>
                <a:cs typeface="Arial" panose="020B0604020202020204" pitchFamily="34" charset="0"/>
              </a:rPr>
              <a:t>    Prior to line up</a:t>
            </a:r>
          </a:p>
          <a:p>
            <a:pPr marL="0" indent="0">
              <a:spcBef>
                <a:spcPts val="0"/>
              </a:spcBef>
              <a:buNone/>
              <a:defRPr/>
            </a:pPr>
            <a:endParaRPr lang="en-GB" altLang="en-US" sz="1100" b="1" dirty="0">
              <a:effectLst>
                <a:outerShdw blurRad="38100" dist="38100" dir="2700000" algn="tl">
                  <a:srgbClr val="000000">
                    <a:alpha val="43137"/>
                  </a:srgbClr>
                </a:outerShdw>
              </a:effectLst>
              <a:latin typeface="+mn-lt"/>
              <a:cs typeface="Arial" panose="020B0604020202020204" pitchFamily="34" charset="0"/>
            </a:endParaRPr>
          </a:p>
          <a:p>
            <a:pPr marL="0" indent="0">
              <a:spcBef>
                <a:spcPts val="0"/>
              </a:spcBef>
              <a:buNone/>
              <a:defRPr/>
            </a:pPr>
            <a:r>
              <a:rPr lang="en-GB" altLang="en-US" sz="2400" b="1" dirty="0">
                <a:solidFill>
                  <a:srgbClr val="1450E6"/>
                </a:solidFill>
                <a:effectLst>
                  <a:outerShdw blurRad="38100" dist="38100" dir="2700000" algn="tl">
                    <a:srgbClr val="000000">
                      <a:alpha val="43137"/>
                    </a:srgbClr>
                  </a:outerShdw>
                </a:effectLst>
                <a:latin typeface="+mn-lt"/>
                <a:cs typeface="Arial" panose="020B0604020202020204" pitchFamily="34" charset="0"/>
              </a:rPr>
              <a:t>Aborted </a:t>
            </a:r>
            <a:r>
              <a:rPr lang="en-GB" altLang="en-US" sz="2400" b="1" dirty="0" err="1">
                <a:solidFill>
                  <a:srgbClr val="1450E6"/>
                </a:solidFill>
                <a:effectLst>
                  <a:outerShdw blurRad="38100" dist="38100" dir="2700000" algn="tl">
                    <a:srgbClr val="000000">
                      <a:alpha val="43137"/>
                    </a:srgbClr>
                  </a:outerShdw>
                </a:effectLst>
                <a:latin typeface="+mn-lt"/>
                <a:cs typeface="Arial" panose="020B0604020202020204" pitchFamily="34" charset="0"/>
              </a:rPr>
              <a:t>Takeoff</a:t>
            </a:r>
            <a:endParaRPr lang="en-GB" altLang="en-US" sz="1200" b="1" dirty="0">
              <a:effectLst>
                <a:outerShdw blurRad="38100" dist="38100" dir="2700000" algn="tl">
                  <a:srgbClr val="000000">
                    <a:alpha val="43137"/>
                  </a:srgbClr>
                </a:outerShdw>
              </a:effectLst>
              <a:latin typeface="+mn-lt"/>
              <a:cs typeface="Arial" panose="020B0604020202020204" pitchFamily="34" charset="0"/>
            </a:endParaRPr>
          </a:p>
          <a:p>
            <a:pPr>
              <a:spcBef>
                <a:spcPts val="0"/>
              </a:spcBef>
              <a:buNone/>
              <a:defRPr/>
            </a:pPr>
            <a:r>
              <a:rPr lang="en-GB" altLang="en-US" sz="2000" b="1" u="sng" dirty="0" err="1">
                <a:solidFill>
                  <a:srgbClr val="FF0000"/>
                </a:solidFill>
                <a:effectLst>
                  <a:outerShdw blurRad="38100" dist="38100" dir="2700000" algn="tl">
                    <a:srgbClr val="000000">
                      <a:alpha val="43137"/>
                    </a:srgbClr>
                  </a:outerShdw>
                </a:effectLst>
                <a:latin typeface="+mn-lt"/>
                <a:cs typeface="Arial" panose="020B0604020202020204" pitchFamily="34" charset="0"/>
              </a:rPr>
              <a:t>Aviate</a:t>
            </a:r>
            <a:endParaRPr lang="en-GB" altLang="en-US" sz="2000" b="1" u="sng" dirty="0">
              <a:effectLst>
                <a:outerShdw blurRad="38100" dist="38100" dir="2700000" algn="tl">
                  <a:srgbClr val="000000">
                    <a:alpha val="43137"/>
                  </a:srgbClr>
                </a:outerShdw>
              </a:effectLst>
              <a:latin typeface="+mn-lt"/>
              <a:cs typeface="Arial" panose="020B0604020202020204" pitchFamily="34" charset="0"/>
            </a:endParaRPr>
          </a:p>
          <a:p>
            <a:pPr marL="0" indent="0">
              <a:spcBef>
                <a:spcPts val="0"/>
              </a:spcBef>
              <a:buNone/>
              <a:defRPr/>
            </a:pPr>
            <a:r>
              <a:rPr lang="en-GB" altLang="en-US" sz="1800" b="1" dirty="0">
                <a:effectLst>
                  <a:outerShdw blurRad="38100" dist="38100" dir="2700000" algn="tl">
                    <a:srgbClr val="000000">
                      <a:alpha val="43137"/>
                    </a:srgbClr>
                  </a:outerShdw>
                </a:effectLst>
                <a:latin typeface="+mn-lt"/>
                <a:cs typeface="Arial" panose="020B0604020202020204" pitchFamily="34" charset="0"/>
              </a:rPr>
              <a:t>    Close throttle</a:t>
            </a:r>
          </a:p>
          <a:p>
            <a:pPr marL="0" indent="0">
              <a:spcBef>
                <a:spcPts val="0"/>
              </a:spcBef>
              <a:buNone/>
              <a:defRPr/>
            </a:pPr>
            <a:endParaRPr lang="en-GB" altLang="en-US" sz="1100" b="1" dirty="0">
              <a:effectLst>
                <a:outerShdw blurRad="38100" dist="38100" dir="2700000" algn="tl">
                  <a:srgbClr val="000000">
                    <a:alpha val="43137"/>
                  </a:srgbClr>
                </a:outerShdw>
              </a:effectLst>
              <a:latin typeface="+mn-lt"/>
              <a:cs typeface="Arial" panose="020B0604020202020204" pitchFamily="34" charset="0"/>
            </a:endParaRPr>
          </a:p>
          <a:p>
            <a:pPr>
              <a:spcBef>
                <a:spcPts val="0"/>
              </a:spcBef>
              <a:buNone/>
              <a:defRPr/>
            </a:pPr>
            <a:r>
              <a:rPr lang="en-GB" altLang="en-US" sz="2000" b="1" u="sng" dirty="0">
                <a:solidFill>
                  <a:srgbClr val="FF0000"/>
                </a:solidFill>
                <a:effectLst>
                  <a:outerShdw blurRad="38100" dist="38100" dir="2700000" algn="tl">
                    <a:srgbClr val="000000">
                      <a:alpha val="43137"/>
                    </a:srgbClr>
                  </a:outerShdw>
                </a:effectLst>
                <a:latin typeface="+mn-lt"/>
                <a:cs typeface="Arial" panose="020B0604020202020204" pitchFamily="34" charset="0"/>
              </a:rPr>
              <a:t>Navigate</a:t>
            </a:r>
          </a:p>
          <a:p>
            <a:pPr marL="0" indent="0">
              <a:spcBef>
                <a:spcPts val="0"/>
              </a:spcBef>
              <a:buNone/>
              <a:defRPr/>
            </a:pPr>
            <a:r>
              <a:rPr lang="en-GB" altLang="en-US" sz="1800" b="1" dirty="0">
                <a:effectLst>
                  <a:outerShdw blurRad="38100" dist="38100" dir="2700000" algn="tl">
                    <a:srgbClr val="000000">
                      <a:alpha val="43137"/>
                    </a:srgbClr>
                  </a:outerShdw>
                </a:effectLst>
                <a:latin typeface="+mn-lt"/>
                <a:cs typeface="Arial" panose="020B0604020202020204" pitchFamily="34" charset="0"/>
              </a:rPr>
              <a:t>    Keep Straight, Brakes as required</a:t>
            </a:r>
          </a:p>
          <a:p>
            <a:pPr marL="0" indent="0">
              <a:spcBef>
                <a:spcPts val="0"/>
              </a:spcBef>
              <a:buNone/>
              <a:defRPr/>
            </a:pPr>
            <a:r>
              <a:rPr lang="en-GB" altLang="en-US" sz="1800" b="1" dirty="0">
                <a:effectLst>
                  <a:outerShdw blurRad="38100" dist="38100" dir="2700000" algn="tl">
                    <a:srgbClr val="000000">
                      <a:alpha val="43137"/>
                    </a:srgbClr>
                  </a:outerShdw>
                </a:effectLst>
                <a:latin typeface="+mn-lt"/>
                <a:cs typeface="Arial" panose="020B0604020202020204" pitchFamily="34" charset="0"/>
              </a:rPr>
              <a:t>    If over run likely    </a:t>
            </a:r>
            <a:r>
              <a:rPr lang="en-GB"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rPr>
              <a:t>F -</a:t>
            </a:r>
            <a:r>
              <a:rPr lang="en-GB" altLang="en-US" sz="1800" b="1" dirty="0">
                <a:solidFill>
                  <a:srgbClr val="0000FF"/>
                </a:solidFill>
                <a:effectLst>
                  <a:outerShdw blurRad="38100" dist="38100" dir="2700000" algn="tl">
                    <a:srgbClr val="000000">
                      <a:alpha val="43137"/>
                    </a:srgbClr>
                  </a:outerShdw>
                </a:effectLst>
                <a:latin typeface="+mn-lt"/>
                <a:cs typeface="Arial" panose="020B0604020202020204" pitchFamily="34" charset="0"/>
              </a:rPr>
              <a:t> </a:t>
            </a:r>
            <a:r>
              <a:rPr lang="en-GB" altLang="en-US" sz="1800" b="1" dirty="0">
                <a:effectLst>
                  <a:outerShdw blurRad="38100" dist="38100" dir="2700000" algn="tl">
                    <a:srgbClr val="000000">
                      <a:alpha val="43137"/>
                    </a:srgbClr>
                  </a:outerShdw>
                </a:effectLst>
                <a:latin typeface="+mn-lt"/>
                <a:cs typeface="Arial" panose="020B0604020202020204" pitchFamily="34" charset="0"/>
              </a:rPr>
              <a:t>Fuel selector off </a:t>
            </a:r>
          </a:p>
          <a:p>
            <a:pPr>
              <a:spcBef>
                <a:spcPts val="0"/>
              </a:spcBef>
              <a:buNone/>
              <a:defRPr/>
            </a:pPr>
            <a:r>
              <a:rPr lang="en-GB"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rPr>
              <a:t>			 M - </a:t>
            </a:r>
            <a:r>
              <a:rPr lang="en-GB" altLang="en-US" sz="1800" b="1" dirty="0">
                <a:effectLst>
                  <a:outerShdw blurRad="38100" dist="38100" dir="2700000" algn="tl">
                    <a:srgbClr val="000000">
                      <a:alpha val="43137"/>
                    </a:srgbClr>
                  </a:outerShdw>
                </a:effectLst>
                <a:latin typeface="+mn-lt"/>
                <a:cs typeface="Arial" panose="020B0604020202020204" pitchFamily="34" charset="0"/>
              </a:rPr>
              <a:t>Mixture idle cut off</a:t>
            </a:r>
          </a:p>
          <a:p>
            <a:pPr>
              <a:spcBef>
                <a:spcPts val="0"/>
              </a:spcBef>
              <a:buNone/>
              <a:defRPr/>
            </a:pPr>
            <a:r>
              <a:rPr lang="en-GB" altLang="en-US" sz="1800" b="1" dirty="0">
                <a:solidFill>
                  <a:srgbClr val="FF0000"/>
                </a:solidFill>
                <a:effectLst>
                  <a:outerShdw blurRad="38100" dist="38100" dir="2700000" algn="tl">
                    <a:srgbClr val="000000">
                      <a:alpha val="43137"/>
                    </a:srgbClr>
                  </a:outerShdw>
                </a:effectLst>
                <a:latin typeface="+mn-lt"/>
                <a:cs typeface="Arial" panose="020B0604020202020204" pitchFamily="34" charset="0"/>
              </a:rPr>
              <a:t>			  I  - </a:t>
            </a:r>
            <a:r>
              <a:rPr lang="en-GB" altLang="en-US" sz="1800" b="1" dirty="0">
                <a:effectLst>
                  <a:outerShdw blurRad="38100" dist="38100" dir="2700000" algn="tl">
                    <a:srgbClr val="000000">
                      <a:alpha val="43137"/>
                    </a:srgbClr>
                  </a:outerShdw>
                </a:effectLst>
                <a:latin typeface="+mn-lt"/>
                <a:cs typeface="Arial" panose="020B0604020202020204" pitchFamily="34" charset="0"/>
              </a:rPr>
              <a:t>Ignition off</a:t>
            </a:r>
          </a:p>
          <a:p>
            <a:pPr marL="0" indent="0">
              <a:spcBef>
                <a:spcPts val="0"/>
              </a:spcBef>
              <a:buNone/>
              <a:defRPr/>
            </a:pPr>
            <a:r>
              <a:rPr lang="en-GB" altLang="en-US" sz="1800" b="1" dirty="0">
                <a:effectLst>
                  <a:outerShdw blurRad="38100" dist="38100" dir="2700000" algn="tl">
                    <a:srgbClr val="000000">
                      <a:alpha val="43137"/>
                    </a:srgbClr>
                  </a:outerShdw>
                </a:effectLst>
                <a:latin typeface="+mn-lt"/>
                <a:cs typeface="Arial" panose="020B0604020202020204" pitchFamily="34" charset="0"/>
              </a:rPr>
              <a:t>    Keep cabin intact</a:t>
            </a:r>
          </a:p>
          <a:p>
            <a:pPr marL="0" indent="0">
              <a:spcBef>
                <a:spcPts val="0"/>
              </a:spcBef>
              <a:buNone/>
              <a:defRPr/>
            </a:pPr>
            <a:endParaRPr lang="en-GB" altLang="en-US" sz="1100" b="1" dirty="0">
              <a:effectLst>
                <a:outerShdw blurRad="38100" dist="38100" dir="2700000" algn="tl">
                  <a:srgbClr val="000000">
                    <a:alpha val="43137"/>
                  </a:srgbClr>
                </a:outerShdw>
              </a:effectLst>
              <a:latin typeface="+mn-lt"/>
              <a:cs typeface="Arial" panose="020B0604020202020204" pitchFamily="34" charset="0"/>
            </a:endParaRPr>
          </a:p>
          <a:p>
            <a:pPr>
              <a:spcBef>
                <a:spcPts val="0"/>
              </a:spcBef>
              <a:buNone/>
              <a:defRPr/>
            </a:pPr>
            <a:r>
              <a:rPr lang="en-GB" altLang="en-US" sz="2000" b="1" u="sng" dirty="0">
                <a:solidFill>
                  <a:srgbClr val="FF0000"/>
                </a:solidFill>
                <a:effectLst>
                  <a:outerShdw blurRad="38100" dist="38100" dir="2700000" algn="tl">
                    <a:srgbClr val="000000">
                      <a:alpha val="43137"/>
                    </a:srgbClr>
                  </a:outerShdw>
                </a:effectLst>
                <a:latin typeface="+mn-lt"/>
                <a:cs typeface="Arial" panose="020B0604020202020204" pitchFamily="34" charset="0"/>
              </a:rPr>
              <a:t>Communicate</a:t>
            </a:r>
            <a:endParaRPr lang="en-GB" altLang="en-US" sz="2000" b="1" u="sng" dirty="0">
              <a:solidFill>
                <a:srgbClr val="0000FF"/>
              </a:solidFill>
              <a:effectLst>
                <a:outerShdw blurRad="38100" dist="38100" dir="2700000" algn="tl">
                  <a:srgbClr val="000000">
                    <a:alpha val="43137"/>
                  </a:srgbClr>
                </a:outerShdw>
              </a:effectLst>
              <a:latin typeface="+mn-lt"/>
              <a:cs typeface="Arial" panose="020B0604020202020204" pitchFamily="34" charset="0"/>
            </a:endParaRPr>
          </a:p>
          <a:p>
            <a:pPr marL="0" indent="0">
              <a:spcBef>
                <a:spcPts val="0"/>
              </a:spcBef>
              <a:buNone/>
              <a:defRPr/>
            </a:pPr>
            <a:r>
              <a:rPr lang="en-GB" altLang="en-US" sz="1800" b="1" dirty="0">
                <a:effectLst>
                  <a:outerShdw blurRad="38100" dist="38100" dir="2700000" algn="tl">
                    <a:srgbClr val="000000">
                      <a:alpha val="43137"/>
                    </a:srgbClr>
                  </a:outerShdw>
                </a:effectLst>
                <a:latin typeface="+mn-lt"/>
                <a:cs typeface="Arial" panose="020B0604020202020204" pitchFamily="34" charset="0"/>
              </a:rPr>
              <a:t>    Advise ATC / Traffic</a:t>
            </a:r>
          </a:p>
        </p:txBody>
      </p:sp>
      <p:sp>
        <p:nvSpPr>
          <p:cNvPr id="9" name="Rectangle 8">
            <a:extLst>
              <a:ext uri="{FF2B5EF4-FFF2-40B4-BE49-F238E27FC236}">
                <a16:creationId xmlns:a16="http://schemas.microsoft.com/office/drawing/2014/main" id="{DC6EE74B-1F4F-44BF-890B-283BD04C8765}"/>
              </a:ext>
            </a:extLst>
          </p:cNvPr>
          <p:cNvSpPr/>
          <p:nvPr/>
        </p:nvSpPr>
        <p:spPr>
          <a:xfrm>
            <a:off x="0" y="1"/>
            <a:ext cx="12192000" cy="695450"/>
          </a:xfrm>
          <a:prstGeom prst="rect">
            <a:avLst/>
          </a:prstGeom>
          <a:gradFill flip="none" rotWithShape="1">
            <a:gsLst>
              <a:gs pos="0">
                <a:schemeClr val="tx1"/>
              </a:gs>
              <a:gs pos="76000">
                <a:schemeClr val="tx1"/>
              </a:gs>
              <a:gs pos="100000">
                <a:srgbClr val="000000">
                  <a:alpha val="0"/>
                </a:srgbClr>
              </a:gs>
              <a:gs pos="88000">
                <a:srgbClr val="000000">
                  <a:alpha val="5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4263C81D-615F-4951-A564-C92A92F6469B}"/>
              </a:ext>
            </a:extLst>
          </p:cNvPr>
          <p:cNvSpPr txBox="1"/>
          <p:nvPr/>
        </p:nvSpPr>
        <p:spPr>
          <a:xfrm>
            <a:off x="721972" y="35420"/>
            <a:ext cx="9382946" cy="584775"/>
          </a:xfrm>
          <a:prstGeom prst="rect">
            <a:avLst/>
          </a:prstGeom>
          <a:noFill/>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hangingPunct="0">
              <a:defRPr sz="2000">
                <a:solidFill>
                  <a:schemeClr val="tx1"/>
                </a:solidFill>
                <a:latin typeface="Calibri" charset="0"/>
                <a:ea typeface="MS PGothic" charset="0"/>
                <a:cs typeface="MS PGothic" charset="0"/>
              </a:defRPr>
            </a:lvl6pPr>
            <a:lvl7pPr eaLnBrk="0" hangingPunct="0">
              <a:defRPr sz="2000">
                <a:solidFill>
                  <a:schemeClr val="tx1"/>
                </a:solidFill>
                <a:latin typeface="Calibri" charset="0"/>
                <a:ea typeface="MS PGothic" charset="0"/>
                <a:cs typeface="MS PGothic" charset="0"/>
              </a:defRPr>
            </a:lvl7pPr>
            <a:lvl8pPr eaLnBrk="0" hangingPunct="0">
              <a:defRPr sz="2000">
                <a:solidFill>
                  <a:schemeClr val="tx1"/>
                </a:solidFill>
                <a:latin typeface="Calibri" charset="0"/>
                <a:ea typeface="MS PGothic" charset="0"/>
                <a:cs typeface="MS PGothic" charset="0"/>
              </a:defRPr>
            </a:lvl8pPr>
            <a:lvl9pPr eaLnBrk="0" hangingPunct="0">
              <a:defRPr sz="2000">
                <a:solidFill>
                  <a:schemeClr val="tx1"/>
                </a:solidFill>
                <a:latin typeface="Calibri" charset="0"/>
                <a:ea typeface="MS PGothic" charset="0"/>
                <a:cs typeface="MS PGothic" charset="0"/>
              </a:defRPr>
            </a:lvl9pPr>
          </a:lstStyle>
          <a:p>
            <a:pPr eaLnBrk="1" hangingPunct="1">
              <a:defRPr/>
            </a:pPr>
            <a:r>
              <a:rPr lang="en-NZ" dirty="0">
                <a:solidFill>
                  <a:schemeClr val="bg1"/>
                </a:solidFill>
                <a:effectLst>
                  <a:outerShdw blurRad="38100" dist="38100" dir="2700000" algn="tl">
                    <a:srgbClr val="000000"/>
                  </a:outerShdw>
                </a:effectLst>
                <a:latin typeface="+mn-lt"/>
                <a:cs typeface="Arial" panose="020B0604020202020204" pitchFamily="34" charset="0"/>
              </a:rPr>
              <a:t>Air Exercise</a:t>
            </a:r>
          </a:p>
        </p:txBody>
      </p:sp>
      <p:cxnSp>
        <p:nvCxnSpPr>
          <p:cNvPr id="11" name="Straight Connector 10">
            <a:extLst>
              <a:ext uri="{FF2B5EF4-FFF2-40B4-BE49-F238E27FC236}">
                <a16:creationId xmlns:a16="http://schemas.microsoft.com/office/drawing/2014/main" id="{AD6ECDEA-D157-4D3E-AE8C-A2C054D8C264}"/>
              </a:ext>
            </a:extLst>
          </p:cNvPr>
          <p:cNvCxnSpPr>
            <a:cxnSpLocks/>
          </p:cNvCxnSpPr>
          <p:nvPr/>
        </p:nvCxnSpPr>
        <p:spPr>
          <a:xfrm>
            <a:off x="624034" y="560627"/>
            <a:ext cx="94808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7718AE4-E0CA-4A4C-A42B-D19C9A474FE9}"/>
              </a:ext>
            </a:extLst>
          </p:cNvPr>
          <p:cNvSpPr txBox="1"/>
          <p:nvPr/>
        </p:nvSpPr>
        <p:spPr>
          <a:xfrm>
            <a:off x="981757" y="1439107"/>
            <a:ext cx="291356" cy="369332"/>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p:txBody>
      </p:sp>
      <p:sp>
        <p:nvSpPr>
          <p:cNvPr id="13" name="TextBox 12">
            <a:extLst>
              <a:ext uri="{FF2B5EF4-FFF2-40B4-BE49-F238E27FC236}">
                <a16:creationId xmlns:a16="http://schemas.microsoft.com/office/drawing/2014/main" id="{7B4C874F-5FFE-4CB4-9A20-C3A95226D448}"/>
              </a:ext>
            </a:extLst>
          </p:cNvPr>
          <p:cNvSpPr txBox="1"/>
          <p:nvPr/>
        </p:nvSpPr>
        <p:spPr>
          <a:xfrm>
            <a:off x="985006" y="2562006"/>
            <a:ext cx="291356" cy="369332"/>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p:txBody>
      </p:sp>
      <p:sp>
        <p:nvSpPr>
          <p:cNvPr id="14" name="TextBox 13">
            <a:extLst>
              <a:ext uri="{FF2B5EF4-FFF2-40B4-BE49-F238E27FC236}">
                <a16:creationId xmlns:a16="http://schemas.microsoft.com/office/drawing/2014/main" id="{CEB23497-F93F-4EDA-83CD-286A8A41DEC9}"/>
              </a:ext>
            </a:extLst>
          </p:cNvPr>
          <p:cNvSpPr txBox="1"/>
          <p:nvPr/>
        </p:nvSpPr>
        <p:spPr>
          <a:xfrm>
            <a:off x="981757" y="3307828"/>
            <a:ext cx="291356" cy="1477328"/>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a:p>
            <a:r>
              <a:rPr lang="en-NZ" b="1" dirty="0">
                <a:effectLst>
                  <a:outerShdw blurRad="38100" dist="38100" dir="2700000" algn="tl">
                    <a:srgbClr val="000000">
                      <a:alpha val="43137"/>
                    </a:srgbClr>
                  </a:outerShdw>
                </a:effectLst>
              </a:rPr>
              <a:t>-</a:t>
            </a:r>
          </a:p>
          <a:p>
            <a:endParaRPr lang="en-NZ" b="1" dirty="0">
              <a:effectLst>
                <a:outerShdw blurRad="38100" dist="38100" dir="2700000" algn="tl">
                  <a:srgbClr val="000000">
                    <a:alpha val="43137"/>
                  </a:srgbClr>
                </a:outerShdw>
              </a:effectLst>
            </a:endParaRPr>
          </a:p>
          <a:p>
            <a:endParaRPr lang="en-NZ" b="1" dirty="0">
              <a:effectLst>
                <a:outerShdw blurRad="38100" dist="38100" dir="2700000" algn="tl">
                  <a:srgbClr val="000000">
                    <a:alpha val="43137"/>
                  </a:srgbClr>
                </a:outerShdw>
              </a:effectLst>
            </a:endParaRPr>
          </a:p>
          <a:p>
            <a:r>
              <a:rPr lang="en-NZ" b="1" dirty="0">
                <a:effectLst>
                  <a:outerShdw blurRad="38100" dist="38100" dir="2700000" algn="tl">
                    <a:srgbClr val="000000">
                      <a:alpha val="43137"/>
                    </a:srgbClr>
                  </a:outerShdw>
                </a:effectLst>
              </a:rPr>
              <a:t>-</a:t>
            </a:r>
          </a:p>
        </p:txBody>
      </p:sp>
      <p:sp>
        <p:nvSpPr>
          <p:cNvPr id="15" name="TextBox 14">
            <a:extLst>
              <a:ext uri="{FF2B5EF4-FFF2-40B4-BE49-F238E27FC236}">
                <a16:creationId xmlns:a16="http://schemas.microsoft.com/office/drawing/2014/main" id="{D9379735-CF59-424F-B791-258C31A516CC}"/>
              </a:ext>
            </a:extLst>
          </p:cNvPr>
          <p:cNvSpPr txBox="1"/>
          <p:nvPr/>
        </p:nvSpPr>
        <p:spPr>
          <a:xfrm>
            <a:off x="981757" y="5160355"/>
            <a:ext cx="291356" cy="369332"/>
          </a:xfrm>
          <a:prstGeom prst="rect">
            <a:avLst/>
          </a:prstGeom>
          <a:noFill/>
        </p:spPr>
        <p:txBody>
          <a:bodyPr wrap="square" rtlCol="0">
            <a:spAutoFit/>
          </a:bodyPr>
          <a:lstStyle/>
          <a:p>
            <a:r>
              <a:rPr lang="en-NZ"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73101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9" presetClass="entr" presetSubtype="0" fill="hold" nodeType="withEffect">
                                  <p:stCondLst>
                                    <p:cond delay="500"/>
                                  </p:stCondLst>
                                  <p:childTnLst>
                                    <p:set>
                                      <p:cBhvr>
                                        <p:cTn id="11" dur="1" fill="hold">
                                          <p:stCondLst>
                                            <p:cond delay="0"/>
                                          </p:stCondLst>
                                        </p:cTn>
                                        <p:tgtEl>
                                          <p:spTgt spid="12343">
                                            <p:txEl>
                                              <p:pRg st="0" end="0"/>
                                            </p:txEl>
                                          </p:spTgt>
                                        </p:tgtEl>
                                        <p:attrNameLst>
                                          <p:attrName>style.visibility</p:attrName>
                                        </p:attrNameLst>
                                      </p:cBhvr>
                                      <p:to>
                                        <p:strVal val="visible"/>
                                      </p:to>
                                    </p:set>
                                    <p:animEffect transition="in" filter="dissolve">
                                      <p:cBhvr>
                                        <p:cTn id="12" dur="500"/>
                                        <p:tgtEl>
                                          <p:spTgt spid="12343">
                                            <p:txEl>
                                              <p:pRg st="0" end="0"/>
                                            </p:txEl>
                                          </p:spTgt>
                                        </p:tgtEl>
                                      </p:cBhvr>
                                    </p:animEffect>
                                  </p:childTnLst>
                                </p:cTn>
                              </p:par>
                              <p:par>
                                <p:cTn id="13" presetID="9" presetClass="entr" presetSubtype="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1000"/>
                            </p:stCondLst>
                            <p:childTnLst>
                              <p:par>
                                <p:cTn id="17" presetID="9" presetClass="entr" presetSubtype="0" fill="hold" nodeType="afterEffect">
                                  <p:stCondLst>
                                    <p:cond delay="500"/>
                                  </p:stCondLst>
                                  <p:childTnLst>
                                    <p:set>
                                      <p:cBhvr>
                                        <p:cTn id="18" dur="1" fill="hold">
                                          <p:stCondLst>
                                            <p:cond delay="0"/>
                                          </p:stCondLst>
                                        </p:cTn>
                                        <p:tgtEl>
                                          <p:spTgt spid="12343">
                                            <p:txEl>
                                              <p:pRg st="1" end="1"/>
                                            </p:txEl>
                                          </p:spTgt>
                                        </p:tgtEl>
                                        <p:attrNameLst>
                                          <p:attrName>style.visibility</p:attrName>
                                        </p:attrNameLst>
                                      </p:cBhvr>
                                      <p:to>
                                        <p:strVal val="visible"/>
                                      </p:to>
                                    </p:set>
                                    <p:animEffect transition="in" filter="dissolve">
                                      <p:cBhvr>
                                        <p:cTn id="19" dur="500"/>
                                        <p:tgtEl>
                                          <p:spTgt spid="1234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2343">
                                            <p:txEl>
                                              <p:pRg st="3" end="3"/>
                                            </p:txEl>
                                          </p:spTgt>
                                        </p:tgtEl>
                                        <p:attrNameLst>
                                          <p:attrName>style.visibility</p:attrName>
                                        </p:attrNameLst>
                                      </p:cBhvr>
                                      <p:to>
                                        <p:strVal val="visible"/>
                                      </p:to>
                                    </p:set>
                                    <p:animEffect transition="in" filter="dissolve">
                                      <p:cBhvr>
                                        <p:cTn id="24" dur="500"/>
                                        <p:tgtEl>
                                          <p:spTgt spid="12343">
                                            <p:txEl>
                                              <p:pRg st="3" end="3"/>
                                            </p:txEl>
                                          </p:spTgt>
                                        </p:tgtEl>
                                      </p:cBhvr>
                                    </p:animEffect>
                                  </p:childTnLst>
                                </p:cTn>
                              </p:par>
                            </p:childTnLst>
                          </p:cTn>
                        </p:par>
                        <p:par>
                          <p:cTn id="25" fill="hold" nodeType="withGroup">
                            <p:stCondLst>
                              <p:cond delay="500"/>
                            </p:stCondLst>
                            <p:childTnLst>
                              <p:par>
                                <p:cTn id="26" presetID="9" presetClass="entr" presetSubtype="0" fill="hold" nodeType="afterEffect">
                                  <p:stCondLst>
                                    <p:cond delay="500"/>
                                  </p:stCondLst>
                                  <p:childTnLst>
                                    <p:set>
                                      <p:cBhvr>
                                        <p:cTn id="27" dur="1" fill="hold">
                                          <p:stCondLst>
                                            <p:cond delay="0"/>
                                          </p:stCondLst>
                                        </p:cTn>
                                        <p:tgtEl>
                                          <p:spTgt spid="12343">
                                            <p:txEl>
                                              <p:pRg st="4" end="4"/>
                                            </p:txEl>
                                          </p:spTgt>
                                        </p:tgtEl>
                                        <p:attrNameLst>
                                          <p:attrName>style.visibility</p:attrName>
                                        </p:attrNameLst>
                                      </p:cBhvr>
                                      <p:to>
                                        <p:strVal val="visible"/>
                                      </p:to>
                                    </p:set>
                                    <p:animEffect transition="in" filter="dissolve">
                                      <p:cBhvr>
                                        <p:cTn id="28" dur="500"/>
                                        <p:tgtEl>
                                          <p:spTgt spid="12343">
                                            <p:txEl>
                                              <p:pRg st="4" end="4"/>
                                            </p:txEl>
                                          </p:spTgt>
                                        </p:tgtEl>
                                      </p:cBhvr>
                                    </p:animEffect>
                                  </p:childTnLst>
                                </p:cTn>
                              </p:par>
                              <p:par>
                                <p:cTn id="29" presetID="9" presetClass="entr" presetSubtype="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withGroup">
                            <p:stCondLst>
                              <p:cond delay="1500"/>
                            </p:stCondLst>
                            <p:childTnLst>
                              <p:par>
                                <p:cTn id="33" presetID="9" presetClass="entr" presetSubtype="0" fill="hold" nodeType="afterEffect">
                                  <p:stCondLst>
                                    <p:cond delay="500"/>
                                  </p:stCondLst>
                                  <p:childTnLst>
                                    <p:set>
                                      <p:cBhvr>
                                        <p:cTn id="34" dur="1" fill="hold">
                                          <p:stCondLst>
                                            <p:cond delay="0"/>
                                          </p:stCondLst>
                                        </p:cTn>
                                        <p:tgtEl>
                                          <p:spTgt spid="12343">
                                            <p:txEl>
                                              <p:pRg st="5" end="5"/>
                                            </p:txEl>
                                          </p:spTgt>
                                        </p:tgtEl>
                                        <p:attrNameLst>
                                          <p:attrName>style.visibility</p:attrName>
                                        </p:attrNameLst>
                                      </p:cBhvr>
                                      <p:to>
                                        <p:strVal val="visible"/>
                                      </p:to>
                                    </p:set>
                                    <p:animEffect transition="in" filter="dissolve">
                                      <p:cBhvr>
                                        <p:cTn id="35" dur="500"/>
                                        <p:tgtEl>
                                          <p:spTgt spid="12343">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2343">
                                            <p:txEl>
                                              <p:pRg st="7" end="7"/>
                                            </p:txEl>
                                          </p:spTgt>
                                        </p:tgtEl>
                                        <p:attrNameLst>
                                          <p:attrName>style.visibility</p:attrName>
                                        </p:attrNameLst>
                                      </p:cBhvr>
                                      <p:to>
                                        <p:strVal val="visible"/>
                                      </p:to>
                                    </p:set>
                                    <p:animEffect transition="in" filter="dissolve">
                                      <p:cBhvr>
                                        <p:cTn id="40" dur="500"/>
                                        <p:tgtEl>
                                          <p:spTgt spid="12343">
                                            <p:txEl>
                                              <p:pRg st="7" end="7"/>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par>
                          <p:cTn id="44" fill="hold">
                            <p:stCondLst>
                              <p:cond delay="500"/>
                            </p:stCondLst>
                            <p:childTnLst>
                              <p:par>
                                <p:cTn id="45" presetID="9" presetClass="entr" presetSubtype="0" fill="hold" nodeType="afterEffect">
                                  <p:stCondLst>
                                    <p:cond delay="500"/>
                                  </p:stCondLst>
                                  <p:childTnLst>
                                    <p:set>
                                      <p:cBhvr>
                                        <p:cTn id="46" dur="1" fill="hold">
                                          <p:stCondLst>
                                            <p:cond delay="0"/>
                                          </p:stCondLst>
                                        </p:cTn>
                                        <p:tgtEl>
                                          <p:spTgt spid="12343">
                                            <p:txEl>
                                              <p:pRg st="8" end="8"/>
                                            </p:txEl>
                                          </p:spTgt>
                                        </p:tgtEl>
                                        <p:attrNameLst>
                                          <p:attrName>style.visibility</p:attrName>
                                        </p:attrNameLst>
                                      </p:cBhvr>
                                      <p:to>
                                        <p:strVal val="visible"/>
                                      </p:to>
                                    </p:set>
                                    <p:animEffect transition="in" filter="dissolve">
                                      <p:cBhvr>
                                        <p:cTn id="47" dur="500"/>
                                        <p:tgtEl>
                                          <p:spTgt spid="1234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2343">
                                            <p:txEl>
                                              <p:pRg st="9" end="9"/>
                                            </p:txEl>
                                          </p:spTgt>
                                        </p:tgtEl>
                                        <p:attrNameLst>
                                          <p:attrName>style.visibility</p:attrName>
                                        </p:attrNameLst>
                                      </p:cBhvr>
                                      <p:to>
                                        <p:strVal val="visible"/>
                                      </p:to>
                                    </p:set>
                                    <p:animEffect transition="in" filter="dissolve">
                                      <p:cBhvr>
                                        <p:cTn id="52" dur="500"/>
                                        <p:tgtEl>
                                          <p:spTgt spid="12343">
                                            <p:txEl>
                                              <p:pRg st="9" end="9"/>
                                            </p:txEl>
                                          </p:spTgt>
                                        </p:tgtEl>
                                      </p:cBhvr>
                                    </p:animEffect>
                                  </p:childTnLst>
                                </p:cTn>
                              </p:par>
                              <p:par>
                                <p:cTn id="53" presetID="9" presetClass="entr" presetSubtype="0" fill="hold" nodeType="withEffect">
                                  <p:stCondLst>
                                    <p:cond delay="500"/>
                                  </p:stCondLst>
                                  <p:childTnLst>
                                    <p:set>
                                      <p:cBhvr>
                                        <p:cTn id="54" dur="1" fill="hold">
                                          <p:stCondLst>
                                            <p:cond delay="0"/>
                                          </p:stCondLst>
                                        </p:cTn>
                                        <p:tgtEl>
                                          <p:spTgt spid="12343">
                                            <p:txEl>
                                              <p:pRg st="10" end="10"/>
                                            </p:txEl>
                                          </p:spTgt>
                                        </p:tgtEl>
                                        <p:attrNameLst>
                                          <p:attrName>style.visibility</p:attrName>
                                        </p:attrNameLst>
                                      </p:cBhvr>
                                      <p:to>
                                        <p:strVal val="visible"/>
                                      </p:to>
                                    </p:set>
                                    <p:animEffect transition="in" filter="dissolve">
                                      <p:cBhvr>
                                        <p:cTn id="55" dur="500"/>
                                        <p:tgtEl>
                                          <p:spTgt spid="12343">
                                            <p:txEl>
                                              <p:pRg st="10" end="10"/>
                                            </p:txEl>
                                          </p:spTgt>
                                        </p:tgtEl>
                                      </p:cBhvr>
                                    </p:animEffect>
                                  </p:childTnLst>
                                </p:cTn>
                              </p:par>
                              <p:par>
                                <p:cTn id="56" presetID="9" presetClass="entr" presetSubtype="0" fill="hold" nodeType="withEffect">
                                  <p:stCondLst>
                                    <p:cond delay="1000"/>
                                  </p:stCondLst>
                                  <p:childTnLst>
                                    <p:set>
                                      <p:cBhvr>
                                        <p:cTn id="57" dur="1" fill="hold">
                                          <p:stCondLst>
                                            <p:cond delay="0"/>
                                          </p:stCondLst>
                                        </p:cTn>
                                        <p:tgtEl>
                                          <p:spTgt spid="12343">
                                            <p:txEl>
                                              <p:pRg st="11" end="11"/>
                                            </p:txEl>
                                          </p:spTgt>
                                        </p:tgtEl>
                                        <p:attrNameLst>
                                          <p:attrName>style.visibility</p:attrName>
                                        </p:attrNameLst>
                                      </p:cBhvr>
                                      <p:to>
                                        <p:strVal val="visible"/>
                                      </p:to>
                                    </p:set>
                                    <p:animEffect transition="in" filter="dissolve">
                                      <p:cBhvr>
                                        <p:cTn id="58" dur="500"/>
                                        <p:tgtEl>
                                          <p:spTgt spid="12343">
                                            <p:txEl>
                                              <p:pRg st="11" end="1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12343">
                                            <p:txEl>
                                              <p:pRg st="12" end="12"/>
                                            </p:txEl>
                                          </p:spTgt>
                                        </p:tgtEl>
                                        <p:attrNameLst>
                                          <p:attrName>style.visibility</p:attrName>
                                        </p:attrNameLst>
                                      </p:cBhvr>
                                      <p:to>
                                        <p:strVal val="visible"/>
                                      </p:to>
                                    </p:set>
                                    <p:animEffect transition="in" filter="dissolve">
                                      <p:cBhvr>
                                        <p:cTn id="63" dur="500"/>
                                        <p:tgtEl>
                                          <p:spTgt spid="12343">
                                            <p:txEl>
                                              <p:pRg st="12" end="12"/>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12343">
                                            <p:txEl>
                                              <p:pRg st="14" end="14"/>
                                            </p:txEl>
                                          </p:spTgt>
                                        </p:tgtEl>
                                        <p:attrNameLst>
                                          <p:attrName>style.visibility</p:attrName>
                                        </p:attrNameLst>
                                      </p:cBhvr>
                                      <p:to>
                                        <p:strVal val="visible"/>
                                      </p:to>
                                    </p:set>
                                    <p:animEffect transition="in" filter="dissolve">
                                      <p:cBhvr>
                                        <p:cTn id="68" dur="500"/>
                                        <p:tgtEl>
                                          <p:spTgt spid="12343">
                                            <p:txEl>
                                              <p:pRg st="14" end="14"/>
                                            </p:txEl>
                                          </p:spTgt>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dissolve">
                                      <p:cBhvr>
                                        <p:cTn id="71" dur="500"/>
                                        <p:tgtEl>
                                          <p:spTgt spid="15"/>
                                        </p:tgtEl>
                                      </p:cBhvr>
                                    </p:animEffect>
                                  </p:childTnLst>
                                </p:cTn>
                              </p:par>
                            </p:childTnLst>
                          </p:cTn>
                        </p:par>
                        <p:par>
                          <p:cTn id="72" fill="hold" nodeType="withGroup">
                            <p:stCondLst>
                              <p:cond delay="500"/>
                            </p:stCondLst>
                            <p:childTnLst>
                              <p:par>
                                <p:cTn id="73" presetID="9" presetClass="entr" presetSubtype="0" fill="hold" nodeType="afterEffect">
                                  <p:stCondLst>
                                    <p:cond delay="500"/>
                                  </p:stCondLst>
                                  <p:childTnLst>
                                    <p:set>
                                      <p:cBhvr>
                                        <p:cTn id="74" dur="1" fill="hold">
                                          <p:stCondLst>
                                            <p:cond delay="0"/>
                                          </p:stCondLst>
                                        </p:cTn>
                                        <p:tgtEl>
                                          <p:spTgt spid="12343">
                                            <p:txEl>
                                              <p:pRg st="15" end="15"/>
                                            </p:txEl>
                                          </p:spTgt>
                                        </p:tgtEl>
                                        <p:attrNameLst>
                                          <p:attrName>style.visibility</p:attrName>
                                        </p:attrNameLst>
                                      </p:cBhvr>
                                      <p:to>
                                        <p:strVal val="visible"/>
                                      </p:to>
                                    </p:set>
                                    <p:animEffect transition="in" filter="dissolve">
                                      <p:cBhvr>
                                        <p:cTn id="75" dur="500"/>
                                        <p:tgtEl>
                                          <p:spTgt spid="1234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671</Words>
  <Application>Microsoft Office PowerPoint</Application>
  <PresentationFormat>Widescreen</PresentationFormat>
  <Paragraphs>192</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Murray</dc:creator>
  <cp:lastModifiedBy>Jonathan Murray</cp:lastModifiedBy>
  <cp:revision>40</cp:revision>
  <dcterms:created xsi:type="dcterms:W3CDTF">2021-06-11T06:02:34Z</dcterms:created>
  <dcterms:modified xsi:type="dcterms:W3CDTF">2021-12-15T07:36:05Z</dcterms:modified>
</cp:coreProperties>
</file>