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5" r:id="rId3"/>
    <p:sldId id="259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0" r:id="rId15"/>
    <p:sldId id="271" r:id="rId16"/>
    <p:sldId id="272" r:id="rId17"/>
    <p:sldId id="279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8200"/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A039-D487-41D6-87C8-D928B76DAEF6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0B8F-D167-4143-A6EA-6CCA816B02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68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/>
              <a:t>Since the aircraft is in equilibrium during the climb there must be a force equal and opposite to R1</a:t>
            </a:r>
          </a:p>
          <a:p>
            <a:endParaRPr lang="en-NZ" altLang="en-US"/>
          </a:p>
          <a:p>
            <a:r>
              <a:rPr lang="en-NZ" altLang="en-US"/>
              <a:t>What force controls the climb? Is there a limit to that force? How might that limit the climb?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D52053-43A5-49DA-A34E-CE681A28A118}" type="slidenum">
              <a:rPr lang="en-NZ" altLang="en-US" smtClean="0"/>
              <a:pPr/>
              <a:t>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74897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FCW balances drag to maintain the equilibrium.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5F570A-1143-4A03-A6FD-05827CE7316D}" type="slidenum">
              <a:rPr lang="en-NZ" altLang="en-US" smtClean="0"/>
              <a:pPr/>
              <a:t>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5236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Power is used to control our ROD. Increase in power reduces our ROD.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AD4679-A404-437C-B4A4-EC8116F838C7}" type="slidenum">
              <a:rPr lang="en-NZ" altLang="en-US" smtClean="0"/>
              <a:pPr/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4615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NZ" altLang="en-US"/>
              <a:t>Power + Atitude = Performance</a:t>
            </a:r>
          </a:p>
          <a:p>
            <a:endParaRPr lang="en-NZ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51FFE1-FB9B-45EC-8A81-D371044FAB3E}" type="slidenum">
              <a:rPr lang="en-NZ" altLang="en-US" smtClean="0"/>
              <a:pPr/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4319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airspeed is not correct then the attitude is not correct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D50AEA-9BE4-4B6F-8012-C5B67F199E2B}" type="slidenum">
              <a:rPr lang="en-NZ" altLang="en-US" smtClean="0"/>
              <a:pPr/>
              <a:t>14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282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61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1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01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2B40-FC83-4537-B523-04A1823D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29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78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76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59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28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7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4A05-42B4-4BCC-A897-BC094F230069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58F1-057E-4D99-BB9E-66FD28200E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76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CA0CF-57B6-43DF-8CA1-B434B197B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2" r="10324" b="3851"/>
          <a:stretch/>
        </p:blipFill>
        <p:spPr>
          <a:xfrm>
            <a:off x="2233061" y="1182"/>
            <a:ext cx="9958940" cy="6856818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Climbing and Descending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A5287-DB9F-4A21-9F63-A0598326A408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2434" y="1720619"/>
            <a:ext cx="4572000" cy="4270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Throttle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Advantages &amp; Disadvantages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Mixture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Full rich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Carb Heat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Hot below rpm green range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ja-JP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 &amp; P</a:t>
            </a:r>
            <a:r>
              <a:rPr lang="ja-JP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Normal</a:t>
            </a:r>
          </a:p>
          <a:p>
            <a:pPr eaLnBrk="1" hangingPunct="1"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Minimum Heights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500ft AGL over unpopulated areas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1000ft over populated areas plus enough 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height to glide clear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20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479AD-EB4F-4252-A539-D18BDA356C1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6D7F7-88DE-4442-A18F-9B162453BA04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F8E87-4320-409F-BA1A-55A76122C96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90B0C4-76FE-4E04-AD3C-25BBD250125D}"/>
              </a:ext>
            </a:extLst>
          </p:cNvPr>
          <p:cNvSpPr txBox="1"/>
          <p:nvPr/>
        </p:nvSpPr>
        <p:spPr>
          <a:xfrm>
            <a:off x="981757" y="277424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BBC91-B0D0-4CAF-A3E0-B68D5F5C5876}"/>
              </a:ext>
            </a:extLst>
          </p:cNvPr>
          <p:cNvSpPr txBox="1"/>
          <p:nvPr/>
        </p:nvSpPr>
        <p:spPr>
          <a:xfrm>
            <a:off x="981757" y="427573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0F928-1616-4248-8A67-153F176FDB76}"/>
              </a:ext>
            </a:extLst>
          </p:cNvPr>
          <p:cNvSpPr txBox="1"/>
          <p:nvPr/>
        </p:nvSpPr>
        <p:spPr>
          <a:xfrm>
            <a:off x="981757" y="203107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235D6-CCD1-4E39-991A-773DB968DCF2}"/>
              </a:ext>
            </a:extLst>
          </p:cNvPr>
          <p:cNvSpPr txBox="1"/>
          <p:nvPr/>
        </p:nvSpPr>
        <p:spPr>
          <a:xfrm>
            <a:off x="981757" y="500610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4B15D-4DE0-4F15-A334-9E4105D861DE}"/>
              </a:ext>
            </a:extLst>
          </p:cNvPr>
          <p:cNvSpPr txBox="1"/>
          <p:nvPr/>
        </p:nvSpPr>
        <p:spPr>
          <a:xfrm>
            <a:off x="981757" y="351287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43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82435" y="1720619"/>
            <a:ext cx="4686979" cy="39857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Altitude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Trapped gases in Sinuses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Flying after diving</a:t>
            </a:r>
          </a:p>
          <a:p>
            <a:pPr eaLnBrk="1" hangingPunct="1">
              <a:defRPr/>
            </a:pPr>
            <a:endParaRPr lang="en-US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Vision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Empty Sky Myopia</a:t>
            </a:r>
          </a:p>
          <a:p>
            <a:pPr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Noise Protection</a:t>
            </a: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High power settings</a:t>
            </a:r>
          </a:p>
          <a:p>
            <a:pPr eaLnBrk="1" hangingPunct="1">
              <a:defRPr/>
            </a:pPr>
            <a:endParaRPr lang="en-US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Every 500ft using gentle </a:t>
            </a:r>
            <a:r>
              <a:rPr lang="ja-JP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‘</a:t>
            </a: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ja-JP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turns</a:t>
            </a:r>
          </a:p>
          <a:p>
            <a:pPr eaLnBrk="1" hangingPunct="1">
              <a:defRPr/>
            </a:pPr>
            <a:endParaRPr lang="en-US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Situational Awareness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3-D Assessment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15315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36906-B311-4C3A-8C9F-9473802A485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8D579-75E0-4228-A0E2-23D508FF1C45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C9ACF2-6EA0-42F4-A003-A276F4491C4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7DA2E4-97AC-4064-8E69-BA46337A9727}"/>
              </a:ext>
            </a:extLst>
          </p:cNvPr>
          <p:cNvSpPr txBox="1"/>
          <p:nvPr/>
        </p:nvSpPr>
        <p:spPr>
          <a:xfrm>
            <a:off x="981757" y="304375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42A9D-52FF-4730-B6E9-12514665ED7B}"/>
              </a:ext>
            </a:extLst>
          </p:cNvPr>
          <p:cNvSpPr txBox="1"/>
          <p:nvPr/>
        </p:nvSpPr>
        <p:spPr>
          <a:xfrm>
            <a:off x="981757" y="455486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3C8A6-A011-4400-B449-A4BB45638E0E}"/>
              </a:ext>
            </a:extLst>
          </p:cNvPr>
          <p:cNvSpPr txBox="1"/>
          <p:nvPr/>
        </p:nvSpPr>
        <p:spPr>
          <a:xfrm>
            <a:off x="981757" y="202145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9D22D-17F9-49E2-8DA6-320DD695C5F0}"/>
              </a:ext>
            </a:extLst>
          </p:cNvPr>
          <p:cNvSpPr txBox="1"/>
          <p:nvPr/>
        </p:nvSpPr>
        <p:spPr>
          <a:xfrm>
            <a:off x="981757" y="528523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79681-44BE-40D2-9B00-210CBEE73B2D}"/>
              </a:ext>
            </a:extLst>
          </p:cNvPr>
          <p:cNvSpPr txBox="1"/>
          <p:nvPr/>
        </p:nvSpPr>
        <p:spPr>
          <a:xfrm>
            <a:off x="981757" y="379200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558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2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2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82436" y="1715996"/>
            <a:ext cx="4248150" cy="24776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Altitude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Valsalva manoeuvre</a:t>
            </a:r>
          </a:p>
          <a:p>
            <a:pPr eaLnBrk="1" hangingPunct="1">
              <a:defRPr/>
            </a:pPr>
            <a:endParaRPr lang="en-US" alt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Vision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Clean windscreen</a:t>
            </a:r>
          </a:p>
          <a:p>
            <a:pPr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Lookout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Sectored Scan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Gentle </a:t>
            </a:r>
            <a:r>
              <a:rPr lang="ja-JP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‘</a:t>
            </a: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  <a:r>
              <a:rPr lang="ja-JP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turns</a:t>
            </a:r>
            <a:endParaRPr lang="en-US" altLang="ja-JP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82436" y="1090753"/>
            <a:ext cx="631643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09FE5C-4BAD-4CE9-BA66-EE0305E01ED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B099D-1D0B-4ED6-B606-4525BB219E7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0E1CC-FE9C-4720-97E8-368A5E0B001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D062DE-F09E-4D9C-95B6-EB7B399E4E1D}"/>
              </a:ext>
            </a:extLst>
          </p:cNvPr>
          <p:cNvSpPr txBox="1"/>
          <p:nvPr/>
        </p:nvSpPr>
        <p:spPr>
          <a:xfrm>
            <a:off x="981757" y="275165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5559A-2AA1-46BA-BE67-0EE7D2C48207}"/>
              </a:ext>
            </a:extLst>
          </p:cNvPr>
          <p:cNvSpPr txBox="1"/>
          <p:nvPr/>
        </p:nvSpPr>
        <p:spPr>
          <a:xfrm>
            <a:off x="981757" y="202145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1857B-CF7B-478C-925D-5B178738028B}"/>
              </a:ext>
            </a:extLst>
          </p:cNvPr>
          <p:cNvSpPr txBox="1"/>
          <p:nvPr/>
        </p:nvSpPr>
        <p:spPr>
          <a:xfrm>
            <a:off x="981757" y="350324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01753-203C-4CAB-B59B-E50211BD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40121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1" l="0" r="100000">
                        <a14:foregroundMark x1="37874" y1="61397" x2="65195" y2="61029"/>
                        <a14:foregroundMark x1="44686" y1="56801" x2="58757" y2="56801"/>
                        <a14:backgroundMark x1="21183" y1="30882" x2="85629" y2="25551"/>
                        <a14:backgroundMark x1="33907" y1="54963" x2="69985" y2="52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01" y="3930639"/>
            <a:ext cx="2810220" cy="1144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981757" y="1720619"/>
            <a:ext cx="712946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Entry</a:t>
            </a:r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Ref point, Ref altitude, Lookout</a:t>
            </a: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ower</a:t>
            </a: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Apply full power (keep straight with 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Set and hold with </a:t>
            </a: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elevator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Wings level with </a:t>
            </a: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ailerons</a:t>
            </a:r>
          </a:p>
          <a:p>
            <a:pPr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Balance with 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Relieve control column pressure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91400" y="2565400"/>
            <a:ext cx="1296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688388" y="1916114"/>
            <a:ext cx="1079500" cy="6492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8024360" y="2060802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PAT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82435" y="1094176"/>
            <a:ext cx="612163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62C65-0CFD-4720-A7F4-01F214E0439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7CE93-5A9F-4C48-A3E4-8D719C32E0A8}"/>
              </a:ext>
            </a:extLst>
          </p:cNvPr>
          <p:cNvSpPr txBox="1"/>
          <p:nvPr/>
        </p:nvSpPr>
        <p:spPr>
          <a:xfrm>
            <a:off x="721971" y="35420"/>
            <a:ext cx="9382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616D4E-EF7D-4A3B-8CDE-3FB24389E248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34A238-A276-4B63-8C3C-98864F90ECE5}"/>
              </a:ext>
            </a:extLst>
          </p:cNvPr>
          <p:cNvSpPr txBox="1"/>
          <p:nvPr/>
        </p:nvSpPr>
        <p:spPr>
          <a:xfrm>
            <a:off x="981757" y="200577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310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982434" y="1720619"/>
            <a:ext cx="71294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Maintain</a:t>
            </a:r>
            <a:endParaRPr lang="en-NZ" sz="20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ookout</a:t>
            </a:r>
            <a:r>
              <a:rPr lang="en-NZ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Gentle, balanced S turns every 500ft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Traffic, Terrain, Cloud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Maintain (change, check, hold, adjust, trim)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nstruments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Confirm performance (Altimeter, ASI, Balance ball)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14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29D26-D320-46FC-BA16-822E4554DDD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7F8C0-830E-498A-B598-2E54787B0B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0F29EB-F817-4E62-AAB0-EC02C25CF6D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2814555"/>
            <a:ext cx="2447925" cy="1178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981757" y="1720619"/>
            <a:ext cx="712946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Exit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Anticipate by 20ft</a:t>
            </a:r>
          </a:p>
          <a:p>
            <a:pPr>
              <a:defRPr/>
            </a:pPr>
            <a:endParaRPr lang="en-NZ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Smoothly select Straight &amp; Level attitude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ower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Through 90kts decrease power to 2200rpm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As required to relieve control column pressure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75726" y="1771650"/>
            <a:ext cx="13684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896225" y="1771650"/>
            <a:ext cx="1079500" cy="6477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8832849" y="1757361"/>
            <a:ext cx="923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APT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14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93EAE-4EF7-4DC3-8025-90AA5ADE755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D53F3F-99AD-4423-AB7B-6505A51DBD0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B0684D-758D-4918-87AD-6A8F5EBD6EC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53D368-6FEA-468D-B5E3-DA4989E353C5}"/>
              </a:ext>
            </a:extLst>
          </p:cNvPr>
          <p:cNvSpPr txBox="1"/>
          <p:nvPr/>
        </p:nvSpPr>
        <p:spPr>
          <a:xfrm>
            <a:off x="981757" y="201008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086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981757" y="1720619"/>
            <a:ext cx="777716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Demonstration</a:t>
            </a:r>
            <a:endParaRPr lang="en-NZ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Best Angle of Climb </a:t>
            </a: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Best Rate of Climb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Note: Climb attitude and rate of climb</a:t>
            </a:r>
          </a:p>
          <a:p>
            <a:pPr>
              <a:defRPr/>
            </a:pPr>
            <a:endParaRPr lang="en-N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Effect of Flap on Climb Performance</a:t>
            </a: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Note: Lower nose attitude and decreased rate of climb 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14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DAD46-BFD7-4B1C-9C2C-84FC499C1B9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B3182-A55A-494F-A679-B60FE7A39AE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C032A3-B7B4-4323-83AB-5BF108AE7086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414D0D-DC5D-476E-90CB-5BF9B2E7A303}"/>
              </a:ext>
            </a:extLst>
          </p:cNvPr>
          <p:cNvSpPr txBox="1"/>
          <p:nvPr/>
        </p:nvSpPr>
        <p:spPr>
          <a:xfrm>
            <a:off x="981757" y="255790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74AE8-5A5D-4EE1-9BB5-91483DF56B4A}"/>
              </a:ext>
            </a:extLst>
          </p:cNvPr>
          <p:cNvSpPr txBox="1"/>
          <p:nvPr/>
        </p:nvSpPr>
        <p:spPr>
          <a:xfrm>
            <a:off x="981757" y="335183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29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23" y1="14706" x2="98877" y2="14154"/>
                        <a14:foregroundMark x1="26123" y1="10478" x2="44536" y2="2390"/>
                        <a14:foregroundMark x1="58159" y1="4412" x2="71931" y2="6434"/>
                        <a14:foregroundMark x1="36302" y1="62132" x2="65644" y2="61213"/>
                        <a14:foregroundMark x1="43787" y1="57537" x2="60030" y2="57537"/>
                        <a14:foregroundMark x1="44835" y1="56985" x2="56886" y2="56801"/>
                        <a14:foregroundMark x1="56587" y1="56618" x2="60629" y2="57353"/>
                        <a14:foregroundMark x1="42814" y1="57169" x2="44760" y2="56618"/>
                        <a14:foregroundMark x1="41317" y1="57721" x2="42814" y2="57169"/>
                        <a14:backgroundMark x1="17814" y1="29779" x2="83533" y2="25184"/>
                        <a14:backgroundMark x1="42066" y1="53493" x2="66317" y2="50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61" y="3940934"/>
            <a:ext cx="2759651" cy="1123690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2103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981756" y="1720619"/>
            <a:ext cx="7336971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Entry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Ref point, Ref altitude, Lookout</a:t>
            </a:r>
          </a:p>
          <a:p>
            <a:pPr>
              <a:defRPr/>
            </a:pPr>
            <a:endParaRPr lang="en-NZ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ower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Mixture rich, carb Heat hot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Reduce power to 1500rpm (keep straight with 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Select and hold with </a:t>
            </a: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elevator 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(70kts)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Wings level with </a:t>
            </a: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ailerons</a:t>
            </a:r>
          </a:p>
          <a:p>
            <a:pPr>
              <a:spcBef>
                <a:spcPts val="300"/>
              </a:spcBef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Balance with 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Relieve control column pressure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32850" y="2420938"/>
            <a:ext cx="935038" cy="576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680326" y="2420938"/>
            <a:ext cx="115252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8185150" y="190817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145023-6FDE-44D0-827C-0018678D147E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903CA-3929-4A4E-B671-F68BEDCEA1D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F00B35-2C1C-4A6D-AC9D-F53865D99098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31B0A8-3546-49D9-AD7D-358333837509}"/>
              </a:ext>
            </a:extLst>
          </p:cNvPr>
          <p:cNvSpPr txBox="1"/>
          <p:nvPr/>
        </p:nvSpPr>
        <p:spPr>
          <a:xfrm>
            <a:off x="981757" y="201008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128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982434" y="1720619"/>
            <a:ext cx="712946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Maintain</a:t>
            </a:r>
            <a:endParaRPr lang="en-NZ" sz="20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ookout	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Gentle, balanced S turns every 500ft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		 - Traffic, Terrain, Cloud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Maintain (change, check, hold, trim)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nstruments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Confirm performance (Altimeter, ASI, Ball)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2103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7AF1BB-A093-4D87-AD98-7452062A9549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CF20C-E7A2-49FC-AB08-F426E50D5F14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EE16F4-2DA6-4679-9A73-10BAC1117B1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28" y="3742601"/>
            <a:ext cx="2447925" cy="1178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981757" y="1720619"/>
            <a:ext cx="777557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Exit</a:t>
            </a: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Anticipate by 50ft</a:t>
            </a: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</a:t>
            </a: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ower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Carb Heat cold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- Smoothly increase to 2200rpm (keep straight with </a:t>
            </a: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  <a:r>
              <a:rPr lang="en-N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ttitude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Smoothly select Straight &amp; Level attitude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en-N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	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As required to relieve control column pressure</a:t>
            </a:r>
          </a:p>
          <a:p>
            <a:pPr>
              <a:defRPr/>
            </a:pPr>
            <a:endParaRPr lang="en-N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832850" y="2899230"/>
            <a:ext cx="93503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08888" y="2322968"/>
            <a:ext cx="1223962" cy="5762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8761413" y="2402796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N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PAT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2103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8C81B-4EE7-41A2-8CB3-244E28B67FD5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4ACB7-9818-4FE7-9F5C-011677AC5EF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49700E-FCC5-4AA5-A1C5-B61B6E153C7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D7B5EF-6ACC-4749-A06C-08BA2ECDE9A0}"/>
              </a:ext>
            </a:extLst>
          </p:cNvPr>
          <p:cNvSpPr txBox="1"/>
          <p:nvPr/>
        </p:nvSpPr>
        <p:spPr>
          <a:xfrm>
            <a:off x="981757" y="201008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648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459504"/>
            <a:ext cx="828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enter the climb and descent from straight and level flight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maintain a climb and a descent at a constant speed, rate, direction and in balance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level off at preselected altitudes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981757" y="1720619"/>
            <a:ext cx="712946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Arial" panose="020B0604020202020204" pitchFamily="34" charset="0"/>
              </a:rPr>
              <a:t>Demonstration</a:t>
            </a:r>
            <a:endParaRPr lang="en-NZ" sz="2000" b="1" dirty="0">
              <a:solidFill>
                <a:srgbClr val="00BE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Effect of Power on Descent Performance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At a constant airspeed power affects the angle and rate of descent</a:t>
            </a:r>
          </a:p>
          <a:p>
            <a:pPr>
              <a:defRPr/>
            </a:pPr>
            <a:endParaRPr lang="en-NZ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Effect of Flap on Descent Performance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At a constant airspeed flap affects the angle and rate of descent</a:t>
            </a:r>
          </a:p>
          <a:p>
            <a:pPr>
              <a:defRPr/>
            </a:pPr>
            <a:endPara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21030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Descending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BACA95-AFE7-41D7-8766-C0FFE110D2B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1162A-174D-4A16-A3F6-EDB30BFB3EFC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65A430-8B99-4014-BBC6-D5E140FEAAF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3">
            <a:extLst>
              <a:ext uri="{FF2B5EF4-FFF2-40B4-BE49-F238E27FC236}">
                <a16:creationId xmlns:a16="http://schemas.microsoft.com/office/drawing/2014/main" id="{F6B69580-7188-4A1E-BE60-1D025E9B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F1653-D5D0-4ECA-81BE-66D6CA56B639}"/>
              </a:ext>
            </a:extLst>
          </p:cNvPr>
          <p:cNvSpPr txBox="1"/>
          <p:nvPr/>
        </p:nvSpPr>
        <p:spPr>
          <a:xfrm>
            <a:off x="981757" y="2557905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1F5DD-E809-4E4C-A07D-9B01D8689DDB}"/>
              </a:ext>
            </a:extLst>
          </p:cNvPr>
          <p:cNvSpPr txBox="1"/>
          <p:nvPr/>
        </p:nvSpPr>
        <p:spPr>
          <a:xfrm>
            <a:off x="983419" y="3352138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653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982434" y="1095078"/>
            <a:ext cx="65248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Forces in a Climb</a:t>
            </a:r>
          </a:p>
        </p:txBody>
      </p:sp>
      <p:pic>
        <p:nvPicPr>
          <p:cNvPr id="44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1338" flipH="1">
            <a:off x="943133" y="6030963"/>
            <a:ext cx="2604309" cy="7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Line 63"/>
          <p:cNvSpPr>
            <a:spLocks noChangeShapeType="1"/>
          </p:cNvSpPr>
          <p:nvPr/>
        </p:nvSpPr>
        <p:spPr bwMode="auto">
          <a:xfrm>
            <a:off x="3098800" y="5948364"/>
            <a:ext cx="61928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15" name="Line 64"/>
          <p:cNvSpPr>
            <a:spLocks noChangeShapeType="1"/>
          </p:cNvSpPr>
          <p:nvPr/>
        </p:nvSpPr>
        <p:spPr bwMode="auto">
          <a:xfrm flipV="1">
            <a:off x="3098800" y="2233613"/>
            <a:ext cx="5938838" cy="3714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16" name="Line 67"/>
          <p:cNvSpPr>
            <a:spLocks noChangeShapeType="1"/>
          </p:cNvSpPr>
          <p:nvPr/>
        </p:nvSpPr>
        <p:spPr bwMode="auto">
          <a:xfrm>
            <a:off x="6831013" y="3616325"/>
            <a:ext cx="0" cy="1728788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17" name="Line 67"/>
          <p:cNvSpPr>
            <a:spLocks noChangeShapeType="1"/>
          </p:cNvSpPr>
          <p:nvPr/>
        </p:nvSpPr>
        <p:spPr bwMode="auto">
          <a:xfrm flipH="1">
            <a:off x="6407151" y="3616326"/>
            <a:ext cx="423863" cy="258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18" name="Line 90"/>
          <p:cNvSpPr>
            <a:spLocks noChangeShapeType="1"/>
          </p:cNvSpPr>
          <p:nvPr/>
        </p:nvSpPr>
        <p:spPr bwMode="auto">
          <a:xfrm>
            <a:off x="6407150" y="3875089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19" name="Line 90"/>
          <p:cNvSpPr>
            <a:spLocks noChangeShapeType="1"/>
          </p:cNvSpPr>
          <p:nvPr/>
        </p:nvSpPr>
        <p:spPr bwMode="auto">
          <a:xfrm flipH="1">
            <a:off x="6407151" y="5345113"/>
            <a:ext cx="423863" cy="258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0" name="Line 73"/>
          <p:cNvSpPr>
            <a:spLocks noChangeShapeType="1"/>
          </p:cNvSpPr>
          <p:nvPr/>
        </p:nvSpPr>
        <p:spPr bwMode="auto">
          <a:xfrm flipH="1">
            <a:off x="6407151" y="3616325"/>
            <a:ext cx="423863" cy="198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1" name="Line 73"/>
          <p:cNvSpPr>
            <a:spLocks noChangeShapeType="1"/>
          </p:cNvSpPr>
          <p:nvPr/>
        </p:nvSpPr>
        <p:spPr bwMode="auto">
          <a:xfrm flipH="1">
            <a:off x="6831013" y="1628775"/>
            <a:ext cx="423862" cy="198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2" name="Line 90"/>
          <p:cNvSpPr>
            <a:spLocks noChangeShapeType="1"/>
          </p:cNvSpPr>
          <p:nvPr/>
        </p:nvSpPr>
        <p:spPr bwMode="auto">
          <a:xfrm>
            <a:off x="7270751" y="1698625"/>
            <a:ext cx="741363" cy="1138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3" name="Line 90"/>
          <p:cNvSpPr>
            <a:spLocks noChangeShapeType="1"/>
          </p:cNvSpPr>
          <p:nvPr/>
        </p:nvSpPr>
        <p:spPr bwMode="auto">
          <a:xfrm flipV="1">
            <a:off x="5983289" y="1628776"/>
            <a:ext cx="1271587" cy="777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4" name="Line 81"/>
          <p:cNvSpPr>
            <a:spLocks noChangeShapeType="1"/>
          </p:cNvSpPr>
          <p:nvPr/>
        </p:nvSpPr>
        <p:spPr bwMode="auto">
          <a:xfrm flipH="1" flipV="1">
            <a:off x="5983289" y="2408239"/>
            <a:ext cx="847725" cy="1208087"/>
          </a:xfrm>
          <a:prstGeom prst="line">
            <a:avLst/>
          </a:prstGeom>
          <a:noFill/>
          <a:ln w="28575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5" name="Line 79"/>
          <p:cNvSpPr>
            <a:spLocks noChangeShapeType="1"/>
          </p:cNvSpPr>
          <p:nvPr/>
        </p:nvSpPr>
        <p:spPr bwMode="auto">
          <a:xfrm rot="114195" flipV="1">
            <a:off x="6844071" y="2845534"/>
            <a:ext cx="1185382" cy="7917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6" name="Line 83"/>
          <p:cNvSpPr>
            <a:spLocks noChangeShapeType="1"/>
          </p:cNvSpPr>
          <p:nvPr/>
        </p:nvSpPr>
        <p:spPr bwMode="auto">
          <a:xfrm>
            <a:off x="6831013" y="3616326"/>
            <a:ext cx="849312" cy="1209675"/>
          </a:xfrm>
          <a:prstGeom prst="line">
            <a:avLst/>
          </a:prstGeom>
          <a:noFill/>
          <a:ln w="28575">
            <a:solidFill>
              <a:srgbClr val="00BE28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7" name="Line 86"/>
          <p:cNvSpPr>
            <a:spLocks noChangeShapeType="1"/>
          </p:cNvSpPr>
          <p:nvPr/>
        </p:nvSpPr>
        <p:spPr bwMode="auto">
          <a:xfrm flipH="1">
            <a:off x="6831013" y="4797425"/>
            <a:ext cx="849312" cy="547688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8" name="Line 86"/>
          <p:cNvSpPr>
            <a:spLocks noChangeShapeType="1"/>
          </p:cNvSpPr>
          <p:nvPr/>
        </p:nvSpPr>
        <p:spPr bwMode="auto">
          <a:xfrm flipH="1">
            <a:off x="5557839" y="3875087"/>
            <a:ext cx="850899" cy="534989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4129" name="Line 90"/>
          <p:cNvSpPr>
            <a:spLocks noChangeShapeType="1"/>
          </p:cNvSpPr>
          <p:nvPr/>
        </p:nvSpPr>
        <p:spPr bwMode="auto">
          <a:xfrm>
            <a:off x="5559426" y="4394201"/>
            <a:ext cx="847725" cy="1209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 rot="8925277">
            <a:off x="8655051" y="2305050"/>
            <a:ext cx="595313" cy="1588"/>
            <a:chOff x="755576" y="2276872"/>
            <a:chExt cx="504056" cy="1588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1043679" y="2283699"/>
              <a:ext cx="21640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899400" y="2276872"/>
              <a:ext cx="216407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47343" y="2278844"/>
              <a:ext cx="215064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6656389" y="5364163"/>
            <a:ext cx="3786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345364" y="4067175"/>
            <a:ext cx="49244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15189" y="5013325"/>
            <a:ext cx="5935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RCW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122988" y="5580064"/>
            <a:ext cx="4042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cs typeface="Arial" panose="020B0604020202020204" pitchFamily="34" charset="0"/>
              </a:rPr>
              <a:t>R1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131050" y="1258889"/>
            <a:ext cx="4042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cs typeface="Arial" panose="020B0604020202020204" pitchFamily="34" charset="0"/>
              </a:rPr>
              <a:t>R2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996238" y="2924175"/>
            <a:ext cx="2856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51550" y="3563939"/>
            <a:ext cx="287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68976" y="2060575"/>
            <a:ext cx="2712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31275" y="2349500"/>
            <a:ext cx="5196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RAF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20826" y="6101904"/>
            <a:ext cx="59503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Climb performance (ROC) depends on power available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55748" y="4581976"/>
            <a:ext cx="5935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RCW</a:t>
            </a:r>
          </a:p>
        </p:txBody>
      </p:sp>
      <p:sp>
        <p:nvSpPr>
          <p:cNvPr id="4112" name="TextBox 36"/>
          <p:cNvSpPr txBox="1">
            <a:spLocks noChangeArrowheads="1"/>
          </p:cNvSpPr>
          <p:nvPr/>
        </p:nvSpPr>
        <p:spPr bwMode="auto">
          <a:xfrm>
            <a:off x="2927350" y="2205039"/>
            <a:ext cx="20891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&gt; D</a:t>
            </a:r>
          </a:p>
          <a:p>
            <a:pPr eaLnBrk="1" hangingPunct="1">
              <a:defRPr/>
            </a:pPr>
            <a:endPara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= D + </a:t>
            </a:r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RCW</a:t>
            </a:r>
          </a:p>
          <a:p>
            <a:pPr eaLnBrk="1" hangingPunct="1">
              <a:defRPr/>
            </a:pPr>
            <a:endPara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&lt; </a:t>
            </a:r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AC4374-0ABE-431A-9C95-267B78A26EE5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2A37A3-0BB8-4300-9187-CFA4A9F0301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5E4A97-B4C3-42D8-A74E-4E9A491C0B95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3633 -0.3754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36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981758" y="1095375"/>
            <a:ext cx="63391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Factors Affecting the Climb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981758" y="1773755"/>
            <a:ext cx="8208962" cy="38164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 &amp; Altitude</a:t>
            </a: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power increases ROC and climb angle</a:t>
            </a: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altitude reduces ROC and climb angle</a:t>
            </a:r>
          </a:p>
          <a:p>
            <a:pPr eaLnBrk="1" hangingPunct="1">
              <a:defRPr/>
            </a:pPr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Weight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weight reduces ROC and climb angle</a:t>
            </a:r>
          </a:p>
          <a:p>
            <a:pPr eaLnBrk="1" hangingPunct="1">
              <a:defRPr/>
            </a:pPr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Flaps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Any use of flap increases drag and reduces ROC and climb angle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NZ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</a:t>
            </a:r>
          </a:p>
          <a:p>
            <a:pPr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Headwind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steepens climb angle</a:t>
            </a:r>
          </a:p>
          <a:p>
            <a:pPr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Tailwind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shallows climb angle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ROC is unaffected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19739" y="5949950"/>
            <a:ext cx="4321175" cy="0"/>
          </a:xfrm>
          <a:prstGeom prst="line">
            <a:avLst/>
          </a:prstGeom>
          <a:ln w="38100">
            <a:solidFill>
              <a:srgbClr val="00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9739" y="4868863"/>
            <a:ext cx="43211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716045" y="5409407"/>
            <a:ext cx="10810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256589" y="4868864"/>
            <a:ext cx="1584325" cy="10810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519738" y="4868864"/>
            <a:ext cx="2736850" cy="1081087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7"/>
          <p:cNvGrpSpPr>
            <a:grpSpLocks/>
          </p:cNvGrpSpPr>
          <p:nvPr/>
        </p:nvGrpSpPr>
        <p:grpSpPr bwMode="auto">
          <a:xfrm rot="10800000">
            <a:off x="9750426" y="5372100"/>
            <a:ext cx="593725" cy="1588"/>
            <a:chOff x="755576" y="2276872"/>
            <a:chExt cx="504056" cy="158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056122" y="2291160"/>
              <a:ext cx="21563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99784" y="2276872"/>
              <a:ext cx="215639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65010" y="2291160"/>
              <a:ext cx="21563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718675" y="5435600"/>
            <a:ext cx="698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8301" y="6021389"/>
            <a:ext cx="2093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 path after 1 minute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491896" y="1528836"/>
            <a:ext cx="1398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N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Ceiling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0724" y="1806532"/>
            <a:ext cx="2724150" cy="974769"/>
            <a:chOff x="7247102" y="1806532"/>
            <a:chExt cx="2724150" cy="974769"/>
          </a:xfrm>
        </p:grpSpPr>
        <p:pic>
          <p:nvPicPr>
            <p:cNvPr id="1026" name="Picture 2" descr="HD wallpaper: sky, cloud, blue, background, white, heaven, heavenly, day |  Wallpaper Fla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26"/>
            <a:stretch/>
          </p:blipFill>
          <p:spPr bwMode="auto">
            <a:xfrm>
              <a:off x="7317723" y="1810512"/>
              <a:ext cx="2586039" cy="970788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p:spPr>
        </p:pic>
        <p:sp>
          <p:nvSpPr>
            <p:cNvPr id="3" name="Rectangle 2"/>
            <p:cNvSpPr/>
            <p:nvPr/>
          </p:nvSpPr>
          <p:spPr>
            <a:xfrm>
              <a:off x="7317722" y="1818324"/>
              <a:ext cx="2586040" cy="948055"/>
            </a:xfrm>
            <a:prstGeom prst="rect">
              <a:avLst/>
            </a:prstGeom>
            <a:gradFill>
              <a:gsLst>
                <a:gs pos="0">
                  <a:srgbClr val="002060">
                    <a:alpha val="50000"/>
                  </a:srgbClr>
                </a:gs>
                <a:gs pos="50000">
                  <a:srgbClr val="0070C0">
                    <a:alpha val="15000"/>
                  </a:srgbClr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>
              <a:off x="7247102" y="2781301"/>
              <a:ext cx="2724150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 bwMode="auto">
            <a:xfrm>
              <a:off x="7320906" y="1806532"/>
              <a:ext cx="2387600" cy="964440"/>
            </a:xfrm>
            <a:custGeom>
              <a:avLst/>
              <a:gdLst>
                <a:gd name="connsiteX0" fmla="*/ 1881412 w 1881412"/>
                <a:gd name="connsiteY0" fmla="*/ 563270 h 563270"/>
                <a:gd name="connsiteX1" fmla="*/ 1223044 w 1881412"/>
                <a:gd name="connsiteY1" fmla="*/ 270662 h 563270"/>
                <a:gd name="connsiteX2" fmla="*/ 820708 w 1881412"/>
                <a:gd name="connsiteY2" fmla="*/ 138989 h 563270"/>
                <a:gd name="connsiteX3" fmla="*/ 359850 w 1881412"/>
                <a:gd name="connsiteY3" fmla="*/ 43891 h 563270"/>
                <a:gd name="connsiteX4" fmla="*/ 45296 w 1881412"/>
                <a:gd name="connsiteY4" fmla="*/ 7315 h 563270"/>
                <a:gd name="connsiteX5" fmla="*/ 8720 w 1881412"/>
                <a:gd name="connsiteY5" fmla="*/ 0 h 563270"/>
                <a:gd name="connsiteX0" fmla="*/ 1836116 w 1836116"/>
                <a:gd name="connsiteY0" fmla="*/ 555955 h 555955"/>
                <a:gd name="connsiteX1" fmla="*/ 1177748 w 1836116"/>
                <a:gd name="connsiteY1" fmla="*/ 263347 h 555955"/>
                <a:gd name="connsiteX2" fmla="*/ 775412 w 1836116"/>
                <a:gd name="connsiteY2" fmla="*/ 131674 h 555955"/>
                <a:gd name="connsiteX3" fmla="*/ 314554 w 1836116"/>
                <a:gd name="connsiteY3" fmla="*/ 36576 h 555955"/>
                <a:gd name="connsiteX4" fmla="*/ 0 w 1836116"/>
                <a:gd name="connsiteY4" fmla="*/ 0 h 555955"/>
                <a:gd name="connsiteX0" fmla="*/ 1978111 w 1978111"/>
                <a:gd name="connsiteY0" fmla="*/ 575769 h 575769"/>
                <a:gd name="connsiteX1" fmla="*/ 1319743 w 1978111"/>
                <a:gd name="connsiteY1" fmla="*/ 283161 h 575769"/>
                <a:gd name="connsiteX2" fmla="*/ 917407 w 1978111"/>
                <a:gd name="connsiteY2" fmla="*/ 151488 h 575769"/>
                <a:gd name="connsiteX3" fmla="*/ 456549 w 1978111"/>
                <a:gd name="connsiteY3" fmla="*/ 56390 h 575769"/>
                <a:gd name="connsiteX4" fmla="*/ 0 w 1978111"/>
                <a:gd name="connsiteY4" fmla="*/ 0 h 575769"/>
                <a:gd name="connsiteX0" fmla="*/ 1978111 w 1978111"/>
                <a:gd name="connsiteY0" fmla="*/ 575769 h 575769"/>
                <a:gd name="connsiteX1" fmla="*/ 1319743 w 1978111"/>
                <a:gd name="connsiteY1" fmla="*/ 283161 h 575769"/>
                <a:gd name="connsiteX2" fmla="*/ 917407 w 1978111"/>
                <a:gd name="connsiteY2" fmla="*/ 151488 h 575769"/>
                <a:gd name="connsiteX3" fmla="*/ 456549 w 1978111"/>
                <a:gd name="connsiteY3" fmla="*/ 56390 h 575769"/>
                <a:gd name="connsiteX4" fmla="*/ 0 w 1978111"/>
                <a:gd name="connsiteY4" fmla="*/ 0 h 575769"/>
                <a:gd name="connsiteX0" fmla="*/ 1930779 w 1930779"/>
                <a:gd name="connsiteY0" fmla="*/ 565861 h 565861"/>
                <a:gd name="connsiteX1" fmla="*/ 1272411 w 1930779"/>
                <a:gd name="connsiteY1" fmla="*/ 273253 h 565861"/>
                <a:gd name="connsiteX2" fmla="*/ 870075 w 1930779"/>
                <a:gd name="connsiteY2" fmla="*/ 141580 h 565861"/>
                <a:gd name="connsiteX3" fmla="*/ 409217 w 1930779"/>
                <a:gd name="connsiteY3" fmla="*/ 46482 h 565861"/>
                <a:gd name="connsiteX4" fmla="*/ 0 w 1930779"/>
                <a:gd name="connsiteY4" fmla="*/ 0 h 56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779" h="565861">
                  <a:moveTo>
                    <a:pt x="1930779" y="565861"/>
                  </a:moveTo>
                  <a:cubicBezTo>
                    <a:pt x="1689987" y="454913"/>
                    <a:pt x="1449195" y="343966"/>
                    <a:pt x="1272411" y="273253"/>
                  </a:cubicBezTo>
                  <a:cubicBezTo>
                    <a:pt x="1095627" y="202539"/>
                    <a:pt x="1013941" y="179375"/>
                    <a:pt x="870075" y="141580"/>
                  </a:cubicBezTo>
                  <a:cubicBezTo>
                    <a:pt x="726209" y="103785"/>
                    <a:pt x="554229" y="70079"/>
                    <a:pt x="409217" y="46482"/>
                  </a:cubicBezTo>
                  <a:cubicBezTo>
                    <a:pt x="264205" y="22885"/>
                    <a:pt x="82188" y="731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pic>
          <p:nvPicPr>
            <p:cNvPr id="30" name="Picture 2" descr="CG: Affecting Your Performance How??? | Boldmetho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4397">
              <a:off x="8540909" y="2134174"/>
              <a:ext cx="914468" cy="272078"/>
            </a:xfrm>
            <a:prstGeom prst="rect">
              <a:avLst/>
            </a:prstGeom>
            <a:noFill/>
            <a:effectLst>
              <a:outerShdw blurRad="50800" dist="38100" dir="7800000" algn="ctr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States of Matter: What is Pressure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 bwMode="auto">
          <a:xfrm>
            <a:off x="9615971" y="1532892"/>
            <a:ext cx="1643865" cy="15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6894997" y="1795646"/>
            <a:ext cx="2592387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AC90BA-35EB-4FB9-8708-A1BF3928AF6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84F7E-4612-403E-92EA-9401745D39F4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C4E1AC-6F4E-4C42-8CA5-602F9442392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309C78-0356-46FB-AA30-896D531EA59D}"/>
              </a:ext>
            </a:extLst>
          </p:cNvPr>
          <p:cNvSpPr txBox="1"/>
          <p:nvPr/>
        </p:nvSpPr>
        <p:spPr>
          <a:xfrm>
            <a:off x="982435" y="2065293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9582DF-E9F8-47D6-B76B-AEB8C3C7E9C3}"/>
              </a:ext>
            </a:extLst>
          </p:cNvPr>
          <p:cNvSpPr txBox="1"/>
          <p:nvPr/>
        </p:nvSpPr>
        <p:spPr>
          <a:xfrm>
            <a:off x="981757" y="4689867"/>
            <a:ext cx="29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D43342-D38A-4D9F-AEF4-EFFECA08DFFD}"/>
              </a:ext>
            </a:extLst>
          </p:cNvPr>
          <p:cNvSpPr txBox="1"/>
          <p:nvPr/>
        </p:nvSpPr>
        <p:spPr>
          <a:xfrm>
            <a:off x="981757" y="3101503"/>
            <a:ext cx="29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1E3802-0276-43F1-BA0C-342BACAAF0F5}"/>
              </a:ext>
            </a:extLst>
          </p:cNvPr>
          <p:cNvSpPr txBox="1"/>
          <p:nvPr/>
        </p:nvSpPr>
        <p:spPr>
          <a:xfrm>
            <a:off x="981757" y="3890718"/>
            <a:ext cx="29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585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63751" y="6506210"/>
            <a:ext cx="7993063" cy="71438"/>
          </a:xfrm>
          <a:prstGeom prst="rect">
            <a:avLst/>
          </a:prstGeom>
          <a:solidFill>
            <a:srgbClr val="00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 b="1"/>
          </a:p>
        </p:txBody>
      </p:sp>
      <p:cxnSp>
        <p:nvCxnSpPr>
          <p:cNvPr id="9" name="Straight Connector 8"/>
          <p:cNvCxnSpPr/>
          <p:nvPr/>
        </p:nvCxnSpPr>
        <p:spPr>
          <a:xfrm rot="10800000" flipH="1">
            <a:off x="2063751" y="4061460"/>
            <a:ext cx="2600325" cy="249555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63750" y="3482024"/>
            <a:ext cx="4940300" cy="3095625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H="1">
            <a:off x="2063751" y="4578985"/>
            <a:ext cx="6696075" cy="1976438"/>
          </a:xfrm>
          <a:prstGeom prst="line">
            <a:avLst/>
          </a:prstGeom>
          <a:ln w="38100">
            <a:solidFill>
              <a:srgbClr val="00BE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25975" y="3697924"/>
            <a:ext cx="323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59826" y="4345624"/>
            <a:ext cx="307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2626" y="3121660"/>
            <a:ext cx="31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157" name="TextBox 27"/>
          <p:cNvSpPr txBox="1">
            <a:spLocks noChangeArrowheads="1"/>
          </p:cNvSpPr>
          <p:nvPr/>
        </p:nvSpPr>
        <p:spPr bwMode="auto">
          <a:xfrm>
            <a:off x="1774826" y="1842961"/>
            <a:ext cx="5229225" cy="11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: Best Angle of Climb	Vx 	59kts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 : Best Rate of Climb    	Vy	78kts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 : Cruise Climb			80 - 90kts</a:t>
            </a:r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250814" y="1585214"/>
            <a:ext cx="1522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Cessna 172</a:t>
            </a:r>
          </a:p>
        </p:txBody>
      </p:sp>
      <p:sp>
        <p:nvSpPr>
          <p:cNvPr id="9229" name="AutoShape 2" descr="Image result for tree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pic>
        <p:nvPicPr>
          <p:cNvPr id="43018" name="Picture 10" descr="Image result for pin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6" y="4850449"/>
            <a:ext cx="1362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82435" y="1098646"/>
            <a:ext cx="660218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Climb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1DEFD2-91D2-4386-AFEC-9FB1D39BFA3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294A07-7BCC-4B54-AB8C-3EDD7A02EED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C301E2-3107-45D3-9918-001FB6C5FDBE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39" flipH="1">
            <a:off x="156651" y="1477820"/>
            <a:ext cx="2604309" cy="7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Line 63"/>
          <p:cNvSpPr>
            <a:spLocks noChangeShapeType="1"/>
          </p:cNvSpPr>
          <p:nvPr/>
        </p:nvSpPr>
        <p:spPr bwMode="auto">
          <a:xfrm>
            <a:off x="3000375" y="6577649"/>
            <a:ext cx="6191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74" name="Line 64"/>
          <p:cNvSpPr>
            <a:spLocks noChangeShapeType="1"/>
          </p:cNvSpPr>
          <p:nvPr/>
        </p:nvSpPr>
        <p:spPr bwMode="auto">
          <a:xfrm>
            <a:off x="3071813" y="2832736"/>
            <a:ext cx="6119812" cy="3744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 rot="-8948952">
            <a:off x="8569326" y="6379210"/>
            <a:ext cx="593725" cy="1588"/>
            <a:chOff x="755576" y="2276872"/>
            <a:chExt cx="504056" cy="158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1044244" y="2276936"/>
              <a:ext cx="21563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899784" y="2276872"/>
              <a:ext cx="215639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57172" y="2277358"/>
              <a:ext cx="215639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5061404" y="6264457"/>
            <a:ext cx="3786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7177" name="Line 116"/>
          <p:cNvSpPr>
            <a:spLocks noChangeShapeType="1"/>
          </p:cNvSpPr>
          <p:nvPr/>
        </p:nvSpPr>
        <p:spPr bwMode="auto">
          <a:xfrm flipH="1" flipV="1">
            <a:off x="4295776" y="3583624"/>
            <a:ext cx="968375" cy="57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78" name="Line 118"/>
          <p:cNvSpPr>
            <a:spLocks noChangeShapeType="1"/>
          </p:cNvSpPr>
          <p:nvPr/>
        </p:nvSpPr>
        <p:spPr bwMode="auto">
          <a:xfrm flipH="1">
            <a:off x="4383088" y="2050098"/>
            <a:ext cx="881062" cy="1497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79" name="Line 120"/>
          <p:cNvSpPr>
            <a:spLocks noChangeShapeType="1"/>
          </p:cNvSpPr>
          <p:nvPr/>
        </p:nvSpPr>
        <p:spPr bwMode="auto">
          <a:xfrm flipH="1">
            <a:off x="5264151" y="4691699"/>
            <a:ext cx="881063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0" name="Line 123"/>
          <p:cNvSpPr>
            <a:spLocks noChangeShapeType="1"/>
          </p:cNvSpPr>
          <p:nvPr/>
        </p:nvSpPr>
        <p:spPr bwMode="auto">
          <a:xfrm flipV="1">
            <a:off x="5264151" y="2578736"/>
            <a:ext cx="881063" cy="1584325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1" name="Line 125"/>
          <p:cNvSpPr>
            <a:spLocks noChangeShapeType="1"/>
          </p:cNvSpPr>
          <p:nvPr/>
        </p:nvSpPr>
        <p:spPr bwMode="auto">
          <a:xfrm flipH="1">
            <a:off x="4383088" y="4163061"/>
            <a:ext cx="881062" cy="1585913"/>
          </a:xfrm>
          <a:prstGeom prst="line">
            <a:avLst/>
          </a:prstGeom>
          <a:noFill/>
          <a:ln w="28575">
            <a:solidFill>
              <a:srgbClr val="00BE28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2" name="Line 126"/>
          <p:cNvSpPr>
            <a:spLocks noChangeShapeType="1"/>
          </p:cNvSpPr>
          <p:nvPr/>
        </p:nvSpPr>
        <p:spPr bwMode="auto">
          <a:xfrm rot="15191410" flipH="1">
            <a:off x="4420395" y="5649755"/>
            <a:ext cx="808037" cy="676275"/>
          </a:xfrm>
          <a:prstGeom prst="line">
            <a:avLst/>
          </a:prstGeom>
          <a:noFill/>
          <a:ln w="38100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3" name="Line 128"/>
          <p:cNvSpPr>
            <a:spLocks noChangeShapeType="1"/>
          </p:cNvSpPr>
          <p:nvPr/>
        </p:nvSpPr>
        <p:spPr bwMode="auto">
          <a:xfrm>
            <a:off x="5264151" y="2050099"/>
            <a:ext cx="881063" cy="5286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4" name="Line 67"/>
          <p:cNvSpPr>
            <a:spLocks noChangeShapeType="1"/>
          </p:cNvSpPr>
          <p:nvPr/>
        </p:nvSpPr>
        <p:spPr bwMode="auto">
          <a:xfrm>
            <a:off x="5264150" y="4163061"/>
            <a:ext cx="0" cy="2112963"/>
          </a:xfrm>
          <a:prstGeom prst="line">
            <a:avLst/>
          </a:prstGeom>
          <a:noFill/>
          <a:ln w="28575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7185" name="Line 67"/>
          <p:cNvSpPr>
            <a:spLocks noChangeShapeType="1"/>
          </p:cNvSpPr>
          <p:nvPr/>
        </p:nvSpPr>
        <p:spPr bwMode="auto">
          <a:xfrm>
            <a:off x="5264150" y="2050098"/>
            <a:ext cx="0" cy="2112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51" name="TextBox 50"/>
          <p:cNvSpPr txBox="1"/>
          <p:nvPr/>
        </p:nvSpPr>
        <p:spPr>
          <a:xfrm>
            <a:off x="5087939" y="1608774"/>
            <a:ext cx="3000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</a:p>
        </p:txBody>
      </p:sp>
      <p:sp>
        <p:nvSpPr>
          <p:cNvPr id="7187" name="Line 126"/>
          <p:cNvSpPr>
            <a:spLocks noChangeShapeType="1"/>
          </p:cNvSpPr>
          <p:nvPr/>
        </p:nvSpPr>
        <p:spPr bwMode="auto">
          <a:xfrm rot="15191410" flipH="1">
            <a:off x="5321301" y="4105911"/>
            <a:ext cx="790575" cy="704850"/>
          </a:xfrm>
          <a:prstGeom prst="line">
            <a:avLst/>
          </a:prstGeom>
          <a:noFill/>
          <a:ln w="38100">
            <a:solidFill>
              <a:srgbClr val="00BE28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NZ" b="1"/>
          </a:p>
        </p:txBody>
      </p:sp>
      <p:sp>
        <p:nvSpPr>
          <p:cNvPr id="54" name="TextBox 53"/>
          <p:cNvSpPr txBox="1"/>
          <p:nvPr/>
        </p:nvSpPr>
        <p:spPr>
          <a:xfrm>
            <a:off x="9075739" y="6136324"/>
            <a:ext cx="5196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RAF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24564" y="2142174"/>
            <a:ext cx="2712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08439" y="3583623"/>
            <a:ext cx="2873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54500" y="5958524"/>
            <a:ext cx="5727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FCW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24339" y="4777424"/>
            <a:ext cx="49244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51539" y="4201160"/>
            <a:ext cx="5727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FCW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982434" y="1095078"/>
            <a:ext cx="629194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Forces in a Glide Descent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13E647-C964-4E21-94D5-50F74A642A35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D526C2-738B-4287-834F-159FE92A6F8D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13BC0A-661F-40FF-A348-EBD43C4BC0F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27617 0.2981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4" grpId="0"/>
      <p:bldP spid="55" grpId="0"/>
      <p:bldP spid="56" grpId="0"/>
      <p:bldP spid="57" grpId="0"/>
      <p:bldP spid="5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982434" y="1777766"/>
            <a:ext cx="7489825" cy="48167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</a:t>
            </a: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power reduces ROD and descent angle</a:t>
            </a:r>
          </a:p>
          <a:p>
            <a:pPr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Range is increased</a:t>
            </a:r>
          </a:p>
          <a:p>
            <a:pPr marL="285750" indent="-285750">
              <a:buFont typeface="Wingdings" charset="2"/>
              <a:buChar char="§"/>
              <a:defRPr/>
            </a:pPr>
            <a:endParaRPr lang="en-NZ" sz="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Lift/Drag Ratio</a:t>
            </a:r>
          </a:p>
          <a:p>
            <a:pPr eaLnBrk="1" hangingPunct="1"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Determines glide angle</a:t>
            </a:r>
          </a:p>
          <a:p>
            <a:pPr eaLnBrk="1" hangingPunct="1">
              <a:defRPr/>
            </a:pPr>
            <a:endParaRPr lang="en-NZ" sz="9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Weight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FCW will increase airspeed and ROD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Angle and range unaffected</a:t>
            </a:r>
          </a:p>
          <a:p>
            <a:pPr eaLnBrk="1" hangingPunct="1">
              <a:defRPr/>
            </a:pPr>
            <a:endParaRPr lang="en-NZ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Increased drag requires increased FCW to maintain airspeed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ROD increases and range decreases</a:t>
            </a:r>
          </a:p>
          <a:p>
            <a:pPr eaLnBrk="1" hangingPunct="1">
              <a:defRPr/>
            </a:pPr>
            <a:endParaRPr lang="en-NZ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Wind</a:t>
            </a:r>
          </a:p>
          <a:p>
            <a:pPr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Headwind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steepens descent angle</a:t>
            </a:r>
          </a:p>
          <a:p>
            <a:pPr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Tailwind </a:t>
            </a: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shallows descent angle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ROD is unaffected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19739" y="6237923"/>
            <a:ext cx="4321175" cy="0"/>
          </a:xfrm>
          <a:prstGeom prst="line">
            <a:avLst/>
          </a:prstGeom>
          <a:ln w="38100">
            <a:solidFill>
              <a:srgbClr val="00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19739" y="5209223"/>
            <a:ext cx="432117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742238" y="5723573"/>
            <a:ext cx="1028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256589" y="5229861"/>
            <a:ext cx="1584325" cy="10080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519738" y="5229861"/>
            <a:ext cx="2736850" cy="1008063"/>
          </a:xfrm>
          <a:prstGeom prst="straightConnector1">
            <a:avLst/>
          </a:prstGeom>
          <a:ln w="28575">
            <a:solidFill>
              <a:srgbClr val="145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7"/>
          <p:cNvGrpSpPr>
            <a:grpSpLocks/>
          </p:cNvGrpSpPr>
          <p:nvPr/>
        </p:nvGrpSpPr>
        <p:grpSpPr bwMode="auto">
          <a:xfrm rot="10800000">
            <a:off x="9750426" y="5712460"/>
            <a:ext cx="593725" cy="1588"/>
            <a:chOff x="755576" y="2276872"/>
            <a:chExt cx="504056" cy="158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056122" y="2291160"/>
              <a:ext cx="21563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99784" y="2276872"/>
              <a:ext cx="215639" cy="1588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65010" y="2291160"/>
              <a:ext cx="215639" cy="1587"/>
            </a:xfrm>
            <a:prstGeom prst="straightConnector1">
              <a:avLst/>
            </a:prstGeom>
            <a:ln w="38100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718675" y="5775960"/>
            <a:ext cx="698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8301" y="6290310"/>
            <a:ext cx="22653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sz="1400" b="1" dirty="0"/>
              <a:t>Descent path after 1 minute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608888" y="1909764"/>
            <a:ext cx="2597150" cy="8651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flipH="1">
            <a:off x="8543925" y="1916113"/>
            <a:ext cx="1662112" cy="8651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7608888" y="2781300"/>
            <a:ext cx="2724150" cy="0"/>
          </a:xfrm>
          <a:prstGeom prst="line">
            <a:avLst/>
          </a:prstGeom>
          <a:ln w="28575">
            <a:solidFill>
              <a:srgbClr val="00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982435" y="1095375"/>
            <a:ext cx="62674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Factors Affecting the Descent</a:t>
            </a:r>
          </a:p>
        </p:txBody>
      </p:sp>
      <p:pic>
        <p:nvPicPr>
          <p:cNvPr id="25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45">
            <a:off x="9696499" y="1741856"/>
            <a:ext cx="1019076" cy="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DD810B3-2469-4F19-B319-26011504867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7FFBBF-56CA-47E0-B822-1BEB19E2F7F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B9DF66-9E5F-432C-86D9-1DF460BEC12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D26EDF-A272-4D66-80E1-B7AF6B80A590}"/>
              </a:ext>
            </a:extLst>
          </p:cNvPr>
          <p:cNvSpPr txBox="1"/>
          <p:nvPr/>
        </p:nvSpPr>
        <p:spPr>
          <a:xfrm>
            <a:off x="982435" y="2065293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04DC9-701F-4748-BF79-3075C8FF865E}"/>
              </a:ext>
            </a:extLst>
          </p:cNvPr>
          <p:cNvSpPr txBox="1"/>
          <p:nvPr/>
        </p:nvSpPr>
        <p:spPr>
          <a:xfrm>
            <a:off x="981757" y="5546520"/>
            <a:ext cx="29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E7B376-62A3-4255-8924-9AE9CCC6E423}"/>
              </a:ext>
            </a:extLst>
          </p:cNvPr>
          <p:cNvSpPr txBox="1"/>
          <p:nvPr/>
        </p:nvSpPr>
        <p:spPr>
          <a:xfrm>
            <a:off x="981757" y="3688648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40FF5-E2AE-4527-9965-F523BB6C1878}"/>
              </a:ext>
            </a:extLst>
          </p:cNvPr>
          <p:cNvSpPr txBox="1"/>
          <p:nvPr/>
        </p:nvSpPr>
        <p:spPr>
          <a:xfrm>
            <a:off x="981757" y="4612615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42357F-1B31-4021-B15A-2F60DF93B8ED}"/>
              </a:ext>
            </a:extLst>
          </p:cNvPr>
          <p:cNvSpPr txBox="1"/>
          <p:nvPr/>
        </p:nvSpPr>
        <p:spPr>
          <a:xfrm>
            <a:off x="981757" y="2993603"/>
            <a:ext cx="29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513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1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1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1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Box 27"/>
          <p:cNvSpPr txBox="1">
            <a:spLocks noChangeArrowheads="1"/>
          </p:cNvSpPr>
          <p:nvPr/>
        </p:nvSpPr>
        <p:spPr bwMode="auto">
          <a:xfrm>
            <a:off x="1774825" y="1858963"/>
            <a:ext cx="8497888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A:  Glide Descent		Power idle, flaps up 		65kts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 : Powered Descent		1500rpm, flap as required	65-70kts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NZ" sz="16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 : Cruise Descent		2100rpm, flaps up		90kts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4339" y="6503529"/>
            <a:ext cx="6048375" cy="66675"/>
          </a:xfrm>
          <a:prstGeom prst="rect">
            <a:avLst/>
          </a:prstGeom>
          <a:solidFill>
            <a:srgbClr val="00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 b="1"/>
          </a:p>
        </p:txBody>
      </p:sp>
      <p:cxnSp>
        <p:nvCxnSpPr>
          <p:cNvPr id="7" name="Straight Connector 6"/>
          <p:cNvCxnSpPr>
            <a:endCxn id="6" idx="3"/>
          </p:cNvCxnSpPr>
          <p:nvPr/>
        </p:nvCxnSpPr>
        <p:spPr>
          <a:xfrm>
            <a:off x="4322763" y="4843003"/>
            <a:ext cx="5949950" cy="1693862"/>
          </a:xfrm>
          <a:prstGeom prst="line">
            <a:avLst/>
          </a:prstGeom>
          <a:ln w="38100">
            <a:solidFill>
              <a:srgbClr val="00BE2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3"/>
          </p:cNvCxnSpPr>
          <p:nvPr/>
        </p:nvCxnSpPr>
        <p:spPr>
          <a:xfrm>
            <a:off x="5384801" y="4244515"/>
            <a:ext cx="4887913" cy="2292350"/>
          </a:xfrm>
          <a:prstGeom prst="line">
            <a:avLst/>
          </a:prstGeom>
          <a:ln w="38100">
            <a:solidFill>
              <a:srgbClr val="1450E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3"/>
          </p:cNvCxnSpPr>
          <p:nvPr/>
        </p:nvCxnSpPr>
        <p:spPr>
          <a:xfrm>
            <a:off x="6096000" y="3313308"/>
            <a:ext cx="4176714" cy="32235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72150" y="3067291"/>
            <a:ext cx="323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5414" y="4576304"/>
            <a:ext cx="3063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7939" y="3977815"/>
            <a:ext cx="31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pic>
        <p:nvPicPr>
          <p:cNvPr id="15" name="Picture 10" descr="Image result for pin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5117641"/>
            <a:ext cx="11572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964364" y="1546225"/>
            <a:ext cx="1414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Cessna 172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982435" y="1089819"/>
            <a:ext cx="634092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Descent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E4B180-F54B-4B48-B9BB-C87B7E0DBB6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5DC88D-D0B5-4A91-90C8-69807CF5976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8965CC-1973-46A8-8205-BEC28A24BA5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82434" y="1720619"/>
            <a:ext cx="4968875" cy="39703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Throttle</a:t>
            </a:r>
            <a:endParaRPr lang="en-US" altLang="en-US" sz="2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Full power or max continuous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Mixture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Full rich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Carb Heat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Cold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</a:t>
            </a:r>
            <a:r>
              <a:rPr lang="ja-JP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 &amp; P</a:t>
            </a:r>
            <a:r>
              <a:rPr lang="ja-JP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’</a:t>
            </a:r>
            <a:r>
              <a:rPr lang="en-US" altLang="ja-JP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Normal (lower nose as required for cooling)</a:t>
            </a:r>
          </a:p>
          <a:p>
            <a:pPr eaLnBrk="1" hangingPunct="1">
              <a:defRPr/>
            </a:pPr>
            <a:endParaRPr lang="en-US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Climb Restrictions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Oxygen</a:t>
            </a: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Airspace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32625" y="1720619"/>
            <a:ext cx="3887788" cy="14157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VFR (Visual Flight Rules)	</a:t>
            </a:r>
          </a:p>
          <a:p>
            <a:pPr eaLnBrk="1" hangingPunct="1">
              <a:defRPr/>
            </a:pPr>
            <a:endParaRPr lang="en-NZ" sz="16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NZ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Uncontrolled Aerodromes</a:t>
            </a:r>
            <a:endParaRPr lang="en-NZ" sz="16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600ft cloud ceiling</a:t>
            </a:r>
          </a:p>
          <a:p>
            <a:pPr>
              <a:defRPr/>
            </a:pPr>
            <a:r>
              <a:rPr lang="en-N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1500m visibility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82434" y="1095376"/>
            <a:ext cx="60501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Climbing</a:t>
            </a:r>
          </a:p>
        </p:txBody>
      </p:sp>
      <p:pic>
        <p:nvPicPr>
          <p:cNvPr id="1026" name="Picture 2" descr="Ab Initio: Let's fly... [ENG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181951"/>
            <a:ext cx="4430032" cy="31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4FD8E8-BD1C-41F5-B9F3-243479D2408C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1C5AC-4607-45E1-BA74-E6920A18E29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372484-4E9D-4799-BF1C-90C697AB10D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3C5F2C-BC48-4198-9B9C-2641D4CCDEDA}"/>
              </a:ext>
            </a:extLst>
          </p:cNvPr>
          <p:cNvSpPr txBox="1"/>
          <p:nvPr/>
        </p:nvSpPr>
        <p:spPr>
          <a:xfrm>
            <a:off x="981757" y="277424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7E24A-4DD2-4BB4-ACEE-C001878D5F33}"/>
              </a:ext>
            </a:extLst>
          </p:cNvPr>
          <p:cNvSpPr txBox="1"/>
          <p:nvPr/>
        </p:nvSpPr>
        <p:spPr>
          <a:xfrm>
            <a:off x="981757" y="427573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1EB99-7792-4316-9165-D6441EE755C9}"/>
              </a:ext>
            </a:extLst>
          </p:cNvPr>
          <p:cNvSpPr txBox="1"/>
          <p:nvPr/>
        </p:nvSpPr>
        <p:spPr>
          <a:xfrm>
            <a:off x="981757" y="2031079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4CC6A-544D-4D62-B26D-92F07315E30E}"/>
              </a:ext>
            </a:extLst>
          </p:cNvPr>
          <p:cNvSpPr txBox="1"/>
          <p:nvPr/>
        </p:nvSpPr>
        <p:spPr>
          <a:xfrm>
            <a:off x="981757" y="500610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088FD-7249-4F1D-A639-628D80CABDCE}"/>
              </a:ext>
            </a:extLst>
          </p:cNvPr>
          <p:cNvSpPr txBox="1"/>
          <p:nvPr/>
        </p:nvSpPr>
        <p:spPr>
          <a:xfrm>
            <a:off x="981757" y="3512873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9114F-EC63-478E-928B-2C70AF6DD7DD}"/>
              </a:ext>
            </a:extLst>
          </p:cNvPr>
          <p:cNvSpPr txBox="1"/>
          <p:nvPr/>
        </p:nvSpPr>
        <p:spPr>
          <a:xfrm>
            <a:off x="7032625" y="2533617"/>
            <a:ext cx="29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075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1046</Words>
  <Application>Microsoft Office PowerPoint</Application>
  <PresentationFormat>Widescreen</PresentationFormat>
  <Paragraphs>330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60</cp:revision>
  <dcterms:created xsi:type="dcterms:W3CDTF">2021-05-19T01:43:19Z</dcterms:created>
  <dcterms:modified xsi:type="dcterms:W3CDTF">2021-12-14T05:13:45Z</dcterms:modified>
</cp:coreProperties>
</file>