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5" r:id="rId3"/>
    <p:sldId id="259" r:id="rId4"/>
    <p:sldId id="260" r:id="rId5"/>
    <p:sldId id="269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02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20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22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82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3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1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0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42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17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0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90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C426-7409-410F-9E83-19950EB7FB9C}" type="datetimeFigureOut">
              <a:rPr lang="en-NZ" smtClean="0"/>
              <a:t>5/01/2022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BAED-DAA0-4AB7-8441-13FFE69F07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880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45B98-41DC-4508-ACFB-1D9207C8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>
          <a:xfrm>
            <a:off x="2718743" y="0"/>
            <a:ext cx="9473257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3306F5B-22A4-4565-B64D-87ED6C4E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3982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Low Flying Introduction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0CCF7-4974-403F-B09C-120809665567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F8961E94-2386-49C9-B510-BB28F935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374776"/>
            <a:ext cx="820896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24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HASELL+L Check</a:t>
            </a: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eight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Nominate minimum descent height</a:t>
            </a:r>
            <a:r>
              <a:rPr lang="en-NZ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irframe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State the configuration (flaps up/down)</a:t>
            </a:r>
            <a:endParaRPr lang="en-NZ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ecurity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Hatches and harnesses secure, no loose items, </a:t>
            </a:r>
            <a:r>
              <a:rPr lang="en-NZ" alt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Life jackets</a:t>
            </a:r>
            <a:endParaRPr lang="en-NZ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ngine	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T’s &amp; P’s Green Range, Mixture full rich, Fuel 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ocation</a:t>
            </a:r>
            <a:r>
              <a:rPr lang="en-NZ" alt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Within LFZ boundaries</a:t>
            </a:r>
            <a:endParaRPr lang="en-NZ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r>
              <a:rPr lang="en-N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ookout		</a:t>
            </a:r>
            <a:r>
              <a:rPr lang="en-N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NZ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LFZ clear of traffic, wind direction</a:t>
            </a:r>
          </a:p>
          <a:p>
            <a:pPr eaLnBrk="1" hangingPunct="1"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ights		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All exterior lights 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38DA7-C23B-42CA-BFC3-BE51234D579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101B3-1BB2-48D1-87A6-282B6D3AB31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HASELL+L Check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FF63BD-CC91-4C10-AA43-1585745885E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16">
            <a:hlinkClick r:id="rId2" action="ppaction://hlinksldjump"/>
            <a:extLst>
              <a:ext uri="{FF2B5EF4-FFF2-40B4-BE49-F238E27FC236}">
                <a16:creationId xmlns:a16="http://schemas.microsoft.com/office/drawing/2014/main" id="{F6BE1FFE-740C-42DF-82E8-3F86CD0B04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909004" y="6181189"/>
            <a:ext cx="917235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Return</a:t>
            </a:r>
          </a:p>
        </p:txBody>
      </p:sp>
    </p:spTree>
    <p:extLst>
      <p:ext uri="{BB962C8B-B14F-4D97-AF65-F5344CB8AC3E}">
        <p14:creationId xmlns:p14="http://schemas.microsoft.com/office/powerpoint/2010/main" val="25056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">
            <a:extLst>
              <a:ext uri="{FF2B5EF4-FFF2-40B4-BE49-F238E27FC236}">
                <a16:creationId xmlns:a16="http://schemas.microsoft.com/office/drawing/2014/main" id="{C393ACAD-D80A-49F1-A1C3-CAF065A4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767280"/>
            <a:ext cx="828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compensate for the effects of visual illusions, inertia, and stress when operating an aeroplane close to the ground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Introduce the poor visibility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2435" y="1096963"/>
            <a:ext cx="73111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Inertia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Inertia and sense of speed most apparent at low level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At normal cruise speed the degree of anticipation and turn radius is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substantial</a:t>
            </a: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Poor Visibility Configuration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70kts, 10 - 20⁰ flap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Reduced airspeed = More time to react &amp; less turning radius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Flap = Decreased stall speed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Power about 2000rpm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(monitor </a:t>
            </a:r>
            <a:r>
              <a:rPr lang="en-AU" altLang="en-US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T’s &amp; P’s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if configuration prolonged)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Carb heat as required</a:t>
            </a: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6E42A-4567-4328-B41B-A7DA2972918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80588-AE7F-444D-83BC-386007D0BDD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8538D5-96C1-40D2-AC21-70948424870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B816FB-CEDB-4F28-8127-0856FD211BC8}"/>
              </a:ext>
            </a:extLst>
          </p:cNvPr>
          <p:cNvSpPr txBox="1"/>
          <p:nvPr/>
        </p:nvSpPr>
        <p:spPr>
          <a:xfrm>
            <a:off x="981757" y="140352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237D7-EAC4-466C-9B3D-44F54C63BB5C}"/>
              </a:ext>
            </a:extLst>
          </p:cNvPr>
          <p:cNvSpPr txBox="1"/>
          <p:nvPr/>
        </p:nvSpPr>
        <p:spPr>
          <a:xfrm>
            <a:off x="981757" y="3648456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670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11391892">
            <a:off x="1638544" y="5145263"/>
            <a:ext cx="1251476" cy="9969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16200000">
            <a:off x="1489800" y="2266524"/>
            <a:ext cx="1251476" cy="9969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5400000">
            <a:off x="1772488" y="3683304"/>
            <a:ext cx="1251476" cy="9969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7"/>
          <p:cNvGrpSpPr>
            <a:grpSpLocks/>
          </p:cNvGrpSpPr>
          <p:nvPr/>
        </p:nvGrpSpPr>
        <p:grpSpPr bwMode="auto">
          <a:xfrm rot="10800000">
            <a:off x="3124240" y="2768345"/>
            <a:ext cx="558800" cy="1587"/>
            <a:chOff x="755576" y="2276872"/>
            <a:chExt cx="504056" cy="1588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051996" y="2278460"/>
              <a:ext cx="216228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900206" y="2276872"/>
              <a:ext cx="21479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64168" y="2278460"/>
              <a:ext cx="216229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>
            <a:grpSpLocks/>
          </p:cNvGrpSpPr>
          <p:nvPr/>
        </p:nvGrpSpPr>
        <p:grpSpPr bwMode="auto">
          <a:xfrm rot="10800000">
            <a:off x="3124240" y="4183360"/>
            <a:ext cx="558800" cy="1588"/>
            <a:chOff x="755576" y="2276872"/>
            <a:chExt cx="504056" cy="158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049132" y="2278460"/>
              <a:ext cx="216228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00206" y="2276872"/>
              <a:ext cx="21479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61304" y="2278460"/>
              <a:ext cx="21622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7"/>
          <p:cNvGrpSpPr>
            <a:grpSpLocks/>
          </p:cNvGrpSpPr>
          <p:nvPr/>
        </p:nvGrpSpPr>
        <p:grpSpPr bwMode="auto">
          <a:xfrm rot="10800000">
            <a:off x="3124240" y="5455505"/>
            <a:ext cx="558800" cy="1587"/>
            <a:chOff x="755576" y="2276872"/>
            <a:chExt cx="504056" cy="1588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1049132" y="2278460"/>
              <a:ext cx="216228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900206" y="2276872"/>
              <a:ext cx="21479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61304" y="2278460"/>
              <a:ext cx="216229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4242156" y="2577209"/>
            <a:ext cx="65166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Headwind:</a:t>
            </a: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Low groundspeed, avoid lowering the nose or </a:t>
            </a:r>
          </a:p>
          <a:p>
            <a:pPr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   increasing power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242156" y="3968822"/>
            <a:ext cx="6607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Tailwind:</a:t>
            </a: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High groundspeed, avoid raising nose or</a:t>
            </a:r>
          </a:p>
          <a:p>
            <a:pPr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reducing power</a:t>
            </a:r>
            <a:endParaRPr lang="en-NZ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242156" y="5258066"/>
            <a:ext cx="681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Crosswind: </a:t>
            </a: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Noticeable drift, track a reference point and</a:t>
            </a:r>
          </a:p>
          <a:p>
            <a:pPr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   avoid crossing controls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82435" y="1096963"/>
            <a:ext cx="72197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Visual Effects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Wind can create numerous visual effects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D0C142-FA23-4AC7-B0BF-B986EFD7E0E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93071E-E1EF-4B35-8A45-ACA115B125C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751C9E-1BC0-4DB5-A614-4C012A46E20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39EC39F-7269-46D5-B6C7-8139D6C1721E}"/>
              </a:ext>
            </a:extLst>
          </p:cNvPr>
          <p:cNvSpPr txBox="1"/>
          <p:nvPr/>
        </p:nvSpPr>
        <p:spPr>
          <a:xfrm>
            <a:off x="981757" y="140352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352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ight Aircraft Vector Stock Illustrations – 3,718 Light Aircraft Vector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2" b="70037"/>
          <a:stretch/>
        </p:blipFill>
        <p:spPr bwMode="auto">
          <a:xfrm rot="2637178">
            <a:off x="5674422" y="1305697"/>
            <a:ext cx="1563161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82435" y="1096963"/>
            <a:ext cx="489753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Visual Effects While Turning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Avoid correcting with rudder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Cross-reference with balance ball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Flight Over Calm Water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Difficulty determining depth perception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</a:t>
            </a:r>
            <a:r>
              <a:rPr lang="en-AU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Refer to altimeter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44691" y="1418704"/>
            <a:ext cx="3237594" cy="369332"/>
            <a:chOff x="3124240" y="1819379"/>
            <a:chExt cx="3237594" cy="369332"/>
          </a:xfrm>
        </p:grpSpPr>
        <p:grpSp>
          <p:nvGrpSpPr>
            <p:cNvPr id="24" name="Group 97"/>
            <p:cNvGrpSpPr>
              <a:grpSpLocks/>
            </p:cNvGrpSpPr>
            <p:nvPr/>
          </p:nvGrpSpPr>
          <p:grpSpPr bwMode="auto">
            <a:xfrm rot="10800000">
              <a:off x="3124240" y="1991105"/>
              <a:ext cx="558800" cy="1587"/>
              <a:chOff x="755576" y="2276872"/>
              <a:chExt cx="504056" cy="158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051996" y="2278460"/>
                <a:ext cx="216228" cy="1589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900206" y="2276872"/>
                <a:ext cx="214797" cy="1588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764168" y="2278460"/>
                <a:ext cx="216229" cy="1589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3974590" y="1819379"/>
              <a:ext cx="2387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N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Apparent Skid out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35166" y="2644254"/>
            <a:ext cx="3237594" cy="369332"/>
            <a:chOff x="3124240" y="1819379"/>
            <a:chExt cx="3237594" cy="369332"/>
          </a:xfrm>
        </p:grpSpPr>
        <p:grpSp>
          <p:nvGrpSpPr>
            <p:cNvPr id="38" name="Group 97"/>
            <p:cNvGrpSpPr>
              <a:grpSpLocks/>
            </p:cNvGrpSpPr>
            <p:nvPr/>
          </p:nvGrpSpPr>
          <p:grpSpPr bwMode="auto">
            <a:xfrm rot="10800000">
              <a:off x="3124240" y="1991105"/>
              <a:ext cx="558800" cy="1587"/>
              <a:chOff x="755576" y="2276872"/>
              <a:chExt cx="504056" cy="15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1051996" y="2278460"/>
                <a:ext cx="216228" cy="1589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900206" y="2276872"/>
                <a:ext cx="214797" cy="1588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64168" y="2278460"/>
                <a:ext cx="216229" cy="1589"/>
              </a:xfrm>
              <a:prstGeom prst="straightConnector1">
                <a:avLst/>
              </a:prstGeom>
              <a:ln w="38100">
                <a:solidFill>
                  <a:srgbClr val="145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74590" y="1819379"/>
              <a:ext cx="2387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N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Apparent Slip in</a:t>
              </a:r>
            </a:p>
          </p:txBody>
        </p:sp>
      </p:grpSp>
      <p:pic>
        <p:nvPicPr>
          <p:cNvPr id="3074" name="Picture 2" descr="27,586 Calm Water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2"/>
          <a:stretch/>
        </p:blipFill>
        <p:spPr bwMode="auto">
          <a:xfrm>
            <a:off x="982435" y="3847731"/>
            <a:ext cx="4724698" cy="234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Light Aircraft Vector Stock Illustrations – 3,718 Light Aircraft Vector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2" b="70037"/>
          <a:stretch/>
        </p:blipFill>
        <p:spPr bwMode="auto">
          <a:xfrm rot="19023555">
            <a:off x="5859366" y="2551756"/>
            <a:ext cx="1563161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aircraft altime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2768" r="16245"/>
          <a:stretch/>
        </p:blipFill>
        <p:spPr bwMode="auto">
          <a:xfrm>
            <a:off x="4719177" y="3743841"/>
            <a:ext cx="981787" cy="9926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1E9CFC-710F-4C0E-AA57-26BC15E950F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C0B4E-1498-4084-9236-503389E67D6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42B41B-0700-4CFE-808C-4130B25769A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111C58-AFAB-4C5A-BBE2-F69914D8F6CB}"/>
              </a:ext>
            </a:extLst>
          </p:cNvPr>
          <p:cNvSpPr txBox="1"/>
          <p:nvPr/>
        </p:nvSpPr>
        <p:spPr>
          <a:xfrm>
            <a:off x="981757" y="140352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A5819E-BA0B-4940-B886-F158EE89DC62}"/>
              </a:ext>
            </a:extLst>
          </p:cNvPr>
          <p:cNvSpPr txBox="1"/>
          <p:nvPr/>
        </p:nvSpPr>
        <p:spPr>
          <a:xfrm>
            <a:off x="981757" y="307238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613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82435" y="1096963"/>
            <a:ext cx="4961165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Low Flying Zone (LFZ)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Refer to VNC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L264, L265</a:t>
            </a:r>
            <a:endParaRPr lang="en-AU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Minimum Altitude 200ft AGL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Poor Visibility Configuration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70kts, 10 - 20⁰ flap, power as required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Loosen throttle friction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HASELL+L</a:t>
            </a: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Prior to Entry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Radio Calls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Report intentions prior to entry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Report prior to vacating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0" y="1096962"/>
            <a:ext cx="496116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Carb Heat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Cycle regularly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Fuel Management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Flaps increase drag and reduced 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D8555-EC4D-4048-A74C-3E8B62ACE29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5FB44-C0BF-4485-BF8A-B7592382CB6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46C376-CDFF-4B64-B150-8988B6A183B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agon 11">
            <a:hlinkClick r:id="rId2" action="ppaction://hlinksldjump"/>
            <a:extLst>
              <a:ext uri="{FF2B5EF4-FFF2-40B4-BE49-F238E27FC236}">
                <a16:creationId xmlns:a16="http://schemas.microsoft.com/office/drawing/2014/main" id="{AEF7A922-1A18-4F4D-944A-3A5483A2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3964" y="6181189"/>
            <a:ext cx="1562276" cy="311051"/>
          </a:xfrm>
          <a:prstGeom prst="homePlate">
            <a:avLst/>
          </a:prstGeom>
          <a:solidFill>
            <a:srgbClr val="1450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HASELL+L Check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049D8-D74E-4357-AE1D-4D2190D1518C}"/>
              </a:ext>
            </a:extLst>
          </p:cNvPr>
          <p:cNvSpPr txBox="1"/>
          <p:nvPr/>
        </p:nvSpPr>
        <p:spPr>
          <a:xfrm>
            <a:off x="981757" y="140352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D1B69-9C58-44B0-BF01-0CA27E17401C}"/>
              </a:ext>
            </a:extLst>
          </p:cNvPr>
          <p:cNvSpPr txBox="1"/>
          <p:nvPr/>
        </p:nvSpPr>
        <p:spPr>
          <a:xfrm>
            <a:off x="981757" y="309981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5476D8-5D94-4C90-AEDC-26D31705B291}"/>
              </a:ext>
            </a:extLst>
          </p:cNvPr>
          <p:cNvSpPr txBox="1"/>
          <p:nvPr/>
        </p:nvSpPr>
        <p:spPr>
          <a:xfrm>
            <a:off x="981757" y="480669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54DAD-6985-48E1-B755-6783D3DF0110}"/>
              </a:ext>
            </a:extLst>
          </p:cNvPr>
          <p:cNvSpPr txBox="1"/>
          <p:nvPr/>
        </p:nvSpPr>
        <p:spPr>
          <a:xfrm>
            <a:off x="6096000" y="139693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A6449B-B0B5-4933-A869-8556DCA5439D}"/>
              </a:ext>
            </a:extLst>
          </p:cNvPr>
          <p:cNvSpPr txBox="1"/>
          <p:nvPr/>
        </p:nvSpPr>
        <p:spPr>
          <a:xfrm>
            <a:off x="6096000" y="225372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521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2435" y="1096963"/>
            <a:ext cx="645163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Stress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Flying low level can increase stress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Poor visibility configuration gives more time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Remain calm and avoid fixation</a:t>
            </a:r>
            <a:endParaRPr lang="en-AU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Obstructions difficult to see at low level (wires, birds)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Be aware of the visual illusions</a:t>
            </a: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Situational Awareness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Think ahead, understand the weather conditions for the day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Avoid bad weather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80BC76-27ED-43FE-9FD2-D559706FF59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0DE20-92E4-40DF-9B87-A0B6B8B8417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2F423B-8C63-42B1-966B-A0A2CFD3C20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A16AE4-2B7B-4452-8540-DE94288F4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3009-C71B-49DD-9850-DBC070482D3F}"/>
              </a:ext>
            </a:extLst>
          </p:cNvPr>
          <p:cNvSpPr txBox="1"/>
          <p:nvPr/>
        </p:nvSpPr>
        <p:spPr>
          <a:xfrm>
            <a:off x="981757" y="1403524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D16DC-080A-4B5E-B787-B1623CE99B8D}"/>
              </a:ext>
            </a:extLst>
          </p:cNvPr>
          <p:cNvSpPr txBox="1"/>
          <p:nvPr/>
        </p:nvSpPr>
        <p:spPr>
          <a:xfrm>
            <a:off x="981757" y="279806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76939-19ED-4172-B1A7-F58C6027EFE8}"/>
              </a:ext>
            </a:extLst>
          </p:cNvPr>
          <p:cNvSpPr txBox="1"/>
          <p:nvPr/>
        </p:nvSpPr>
        <p:spPr>
          <a:xfrm>
            <a:off x="981757" y="3919728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661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2435" y="1096963"/>
            <a:ext cx="7146581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Familiarisation of LFZ Boundaries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Complete </a:t>
            </a: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HASELL+L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check prior to entry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Enter LFZ using a powered descent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Fly around the LFZ boundaries</a:t>
            </a:r>
            <a:endParaRPr lang="en-AU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Visual Illusions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Regain S&amp;L not below 300ft AGL at cruise speed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Observe the effects of inertia and the reaction time required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3-D effect – obstacles more noticeable at low level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Note the effects that wind has on turning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Note the effect of wind on groundspeed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0DAD7-4CE8-40FA-B229-1F8D7FC7E84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10045-808F-49FF-8702-FF23C82FD79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D5BAFC-F890-4F5F-B440-680BAAD292E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D399AE-A7D2-4EBD-B2BD-57509D9367B7}"/>
              </a:ext>
            </a:extLst>
          </p:cNvPr>
          <p:cNvSpPr txBox="1"/>
          <p:nvPr/>
        </p:nvSpPr>
        <p:spPr>
          <a:xfrm>
            <a:off x="981757" y="1403524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64B45-FB58-4C64-8BC4-A60B9D17D1A5}"/>
              </a:ext>
            </a:extLst>
          </p:cNvPr>
          <p:cNvSpPr txBox="1"/>
          <p:nvPr/>
        </p:nvSpPr>
        <p:spPr>
          <a:xfrm>
            <a:off x="981757" y="2798064"/>
            <a:ext cx="291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3575720" y="4426572"/>
            <a:ext cx="4169668" cy="1539984"/>
          </a:xfrm>
          <a:prstGeom prst="roundRect">
            <a:avLst>
              <a:gd name="adj" fmla="val 35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NZ">
              <a:solidFill>
                <a:srgbClr val="000000"/>
              </a:solidFill>
            </a:endParaRPr>
          </a:p>
        </p:txBody>
      </p:sp>
      <p:grpSp>
        <p:nvGrpSpPr>
          <p:cNvPr id="13" name="Group 97"/>
          <p:cNvGrpSpPr>
            <a:grpSpLocks/>
          </p:cNvGrpSpPr>
          <p:nvPr/>
        </p:nvGrpSpPr>
        <p:grpSpPr bwMode="auto">
          <a:xfrm rot="10800000">
            <a:off x="8635883" y="5194505"/>
            <a:ext cx="558800" cy="1587"/>
            <a:chOff x="755576" y="2276872"/>
            <a:chExt cx="504056" cy="158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051996" y="2278460"/>
              <a:ext cx="216228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00206" y="2276872"/>
              <a:ext cx="21479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64168" y="2278460"/>
              <a:ext cx="216229" cy="1589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564565" y="4118720"/>
            <a:ext cx="17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Groundspeed Higher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6985" y="5966556"/>
            <a:ext cx="168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Groundspeed Lower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53431" y="4636183"/>
            <a:ext cx="119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Apparent Slip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8175" y="5486095"/>
            <a:ext cx="1235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Apparent Skid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435" y="1096963"/>
            <a:ext cx="774094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Poor Visibility Configuration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Reduce power and slow the aircraft while maintaining height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Lower flaps below 85kts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Maintain S&amp;L at 70kts and trim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Note the slower speed gives more time to react</a:t>
            </a:r>
            <a:endParaRPr lang="en-AU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 Effects &amp; Illusions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Fly in a racecourse pattern in the poor visibility configuration</a:t>
            </a:r>
          </a:p>
        </p:txBody>
      </p:sp>
      <p:pic>
        <p:nvPicPr>
          <p:cNvPr id="27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16200000">
            <a:off x="5190945" y="5627926"/>
            <a:ext cx="861999" cy="6866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11203870">
            <a:off x="7309978" y="5050877"/>
            <a:ext cx="861999" cy="6866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5400000">
            <a:off x="5286123" y="4083196"/>
            <a:ext cx="861999" cy="6866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op Flite Cessna 182 Skylane .60-.91 GP/EP ARF, 81&amp;quot; | Horizon Hob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656" r="355" b="12384"/>
          <a:stretch/>
        </p:blipFill>
        <p:spPr bwMode="auto">
          <a:xfrm rot="21213461">
            <a:off x="3140515" y="4707175"/>
            <a:ext cx="861999" cy="6866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26FD344E-51F4-4691-8F81-CB4E3F00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2826B-B709-4E87-90C7-81354393F07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FCC114-4CDA-4F4C-A315-AE5875DE7B2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3F7E04-CF93-4872-B7DE-C2EFC363973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633B8EF-44CA-433E-AE14-3636A967E23C}"/>
              </a:ext>
            </a:extLst>
          </p:cNvPr>
          <p:cNvSpPr txBox="1"/>
          <p:nvPr/>
        </p:nvSpPr>
        <p:spPr>
          <a:xfrm>
            <a:off x="981757" y="1403524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A98329-916A-431A-9488-F5F9B51C0F19}"/>
              </a:ext>
            </a:extLst>
          </p:cNvPr>
          <p:cNvSpPr txBox="1"/>
          <p:nvPr/>
        </p:nvSpPr>
        <p:spPr>
          <a:xfrm>
            <a:off x="981757" y="307238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394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2" grpId="0"/>
      <p:bldP spid="20" grpId="0"/>
      <p:bldP spid="21" grpId="0"/>
      <p:bldP spid="22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609</Words>
  <Application>Microsoft Office PowerPoint</Application>
  <PresentationFormat>Widescreen</PresentationFormat>
  <Paragraphs>159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34</cp:revision>
  <dcterms:created xsi:type="dcterms:W3CDTF">2021-07-23T09:45:19Z</dcterms:created>
  <dcterms:modified xsi:type="dcterms:W3CDTF">2022-01-04T21:47:35Z</dcterms:modified>
</cp:coreProperties>
</file>