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85" r:id="rId3"/>
    <p:sldId id="261" r:id="rId4"/>
    <p:sldId id="262" r:id="rId5"/>
    <p:sldId id="263" r:id="rId6"/>
    <p:sldId id="264" r:id="rId7"/>
    <p:sldId id="280" r:id="rId8"/>
    <p:sldId id="281" r:id="rId9"/>
    <p:sldId id="265" r:id="rId10"/>
    <p:sldId id="282" r:id="rId11"/>
    <p:sldId id="283" r:id="rId12"/>
    <p:sldId id="284" r:id="rId13"/>
    <p:sldId id="286" r:id="rId14"/>
    <p:sldId id="291" r:id="rId15"/>
    <p:sldId id="28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FA8D16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431A6-E2C3-4639-951A-2781484E618D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6357-B447-47AA-A12D-744493D3C4D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210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6F1C10-E3DF-4527-9B65-959384A6733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59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1B99CA-F01F-4F16-8B5C-3B224F330F1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1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F47A25-30A8-4935-A716-281B6BEB87B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6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F47A25-30A8-4935-A716-281B6BEB87B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8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F47A25-30A8-4935-A716-281B6BEB87B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2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58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75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31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14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43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48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28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39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26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0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057C-DCF0-4AA6-8FCA-0EAD5947E62F}" type="datetimeFigureOut">
              <a:rPr lang="en-NZ" smtClean="0"/>
              <a:t>2/04/2022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E674-1EAE-4E35-AAFA-D2C26969BA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654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Guide To Short Field Landings | Boldmethod | Madox Air Sports The  Gambia">
            <a:extLst>
              <a:ext uri="{FF2B5EF4-FFF2-40B4-BE49-F238E27FC236}">
                <a16:creationId xmlns:a16="http://schemas.microsoft.com/office/drawing/2014/main" id="{4C0584BB-E9B9-4A31-BDEA-7B878D012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69"/>
          <a:stretch/>
        </p:blipFill>
        <p:spPr bwMode="auto">
          <a:xfrm>
            <a:off x="3774081" y="0"/>
            <a:ext cx="8417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3306F5B-22A4-4565-B64D-87ED6C4E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3982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Circuit Introduction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0CCF7-4974-403F-B09C-120809665567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2435" y="1093546"/>
            <a:ext cx="588826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Vision</a:t>
            </a:r>
            <a:endParaRPr lang="en-NZ" altLang="en-US" sz="105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Runway perspective -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Different on sloping runway </a:t>
            </a:r>
          </a:p>
          <a:p>
            <a:pPr eaLnBrk="1" hangingPunct="1"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      -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Changes with runway width </a:t>
            </a: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           </a:t>
            </a:r>
          </a:p>
          <a:p>
            <a:pPr>
              <a:defRPr/>
            </a:pPr>
            <a:endParaRPr lang="en-AU" alt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Information Processing</a:t>
            </a:r>
            <a:endParaRPr lang="en-NZ" altLang="en-US" sz="11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workload</a:t>
            </a:r>
          </a:p>
          <a:p>
            <a:pPr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Regular practice</a:t>
            </a:r>
          </a:p>
          <a:p>
            <a:pPr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Mnemonics </a:t>
            </a: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(e.g. Pre-landing checks)</a:t>
            </a:r>
          </a:p>
          <a:p>
            <a:pPr>
              <a:defRPr/>
            </a:pPr>
            <a:endParaRPr lang="en-NZ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Airmanship</a:t>
            </a:r>
          </a:p>
          <a:p>
            <a:pPr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Command Decision Making</a:t>
            </a:r>
          </a:p>
          <a:p>
            <a:pPr eaLnBrk="1" hangingPunct="1">
              <a:defRPr/>
            </a:pPr>
            <a:endParaRPr lang="en-NZ" alt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Situational Awareness</a:t>
            </a:r>
            <a:endParaRPr lang="en-US" altLang="en-US" sz="105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Lookout and listen out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Wind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72" y="1578042"/>
            <a:ext cx="2925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2" y="3836610"/>
            <a:ext cx="2905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87896" y="1425643"/>
            <a:ext cx="46482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Slope</a:t>
            </a:r>
          </a:p>
          <a:p>
            <a:pPr>
              <a:buFont typeface="+mj-lt"/>
              <a:buAutoNum type="alphaUcPeriod"/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 slope on profile</a:t>
            </a:r>
          </a:p>
          <a:p>
            <a:pPr>
              <a:buFont typeface="+mj-lt"/>
              <a:buAutoNum type="alphaUcPeriod"/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Upsloping runway</a:t>
            </a:r>
          </a:p>
          <a:p>
            <a:pPr>
              <a:buFont typeface="+mj-lt"/>
              <a:buAutoNum type="alphaUcPeriod"/>
              <a:defRPr/>
            </a:pPr>
            <a:r>
              <a:rPr lang="en-N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Downsloping</a:t>
            </a: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runway</a:t>
            </a:r>
          </a:p>
          <a:p>
            <a:pPr marL="0" indent="0">
              <a:buNone/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Width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Width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Runway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Runway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30E26-5F57-4376-B0E7-2A57CC85893A}"/>
              </a:ext>
            </a:extLst>
          </p:cNvPr>
          <p:cNvSpPr txBox="1"/>
          <p:nvPr/>
        </p:nvSpPr>
        <p:spPr>
          <a:xfrm>
            <a:off x="981757" y="1391130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D1F26-7416-427F-BB49-F1CD6E237DBB}"/>
              </a:ext>
            </a:extLst>
          </p:cNvPr>
          <p:cNvSpPr txBox="1"/>
          <p:nvPr/>
        </p:nvSpPr>
        <p:spPr>
          <a:xfrm>
            <a:off x="980107" y="383269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B78D6-24AC-4131-BC28-94C45EAF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1C5FF-C2B3-4BC1-8B48-9025D2297784}"/>
              </a:ext>
            </a:extLst>
          </p:cNvPr>
          <p:cNvSpPr txBox="1"/>
          <p:nvPr/>
        </p:nvSpPr>
        <p:spPr>
          <a:xfrm>
            <a:off x="980107" y="2448149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4A29-15CB-43BB-9140-FF27636D6E7D}"/>
              </a:ext>
            </a:extLst>
          </p:cNvPr>
          <p:cNvSpPr txBox="1"/>
          <p:nvPr/>
        </p:nvSpPr>
        <p:spPr>
          <a:xfrm>
            <a:off x="980107" y="461365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1888E8-67A6-42FB-B9A5-8835F867457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2663D6-39AF-4EAA-B156-0FD606B56BD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1F216E-1F81-473A-BC03-639C60989BD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9BD531-A001-4961-A04A-12CB881DBA46}"/>
              </a:ext>
            </a:extLst>
          </p:cNvPr>
          <p:cNvGrpSpPr/>
          <p:nvPr/>
        </p:nvGrpSpPr>
        <p:grpSpPr>
          <a:xfrm>
            <a:off x="6934201" y="1663700"/>
            <a:ext cx="2701925" cy="4454324"/>
            <a:chOff x="6934201" y="1663700"/>
            <a:chExt cx="2701925" cy="4454324"/>
          </a:xfrm>
        </p:grpSpPr>
        <p:sp>
          <p:nvSpPr>
            <p:cNvPr id="194" name="AutoShape 80"/>
            <p:cNvSpPr>
              <a:spLocks noChangeArrowheads="1"/>
            </p:cNvSpPr>
            <p:nvPr/>
          </p:nvSpPr>
          <p:spPr bwMode="auto">
            <a:xfrm>
              <a:off x="6934201" y="1663700"/>
              <a:ext cx="2632075" cy="4454324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NZ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9501189" y="3255963"/>
              <a:ext cx="134937" cy="1117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NZ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2" name="Line 100"/>
            <p:cNvSpPr>
              <a:spLocks noChangeShapeType="1"/>
            </p:cNvSpPr>
            <p:nvPr/>
          </p:nvSpPr>
          <p:spPr bwMode="auto">
            <a:xfrm flipV="1">
              <a:off x="9566275" y="3273119"/>
              <a:ext cx="0" cy="109061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NZ" sz="12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9195197" y="3462141"/>
              <a:ext cx="120868" cy="268418"/>
            </a:xfrm>
            <a:prstGeom prst="triangle">
              <a:avLst/>
            </a:prstGeom>
            <a:solidFill>
              <a:srgbClr val="FA8D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Z"/>
            </a:p>
          </p:txBody>
        </p:sp>
      </p:grp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982004" y="1095376"/>
            <a:ext cx="513137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1.     </a:t>
            </a:r>
            <a:r>
              <a:rPr lang="en-NZ" alt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Lineup</a:t>
            </a: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checks</a:t>
            </a:r>
          </a:p>
          <a:p>
            <a:pPr marL="0" indent="0"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2.     After takeoff checks (above obstacles)</a:t>
            </a:r>
          </a:p>
          <a:p>
            <a:pPr marL="0" indent="0"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3.     Check tracking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Commence downwind turn at approximately 800 - 1000ft</a:t>
            </a:r>
          </a:p>
          <a:p>
            <a:pPr marL="0" indent="0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4.     Downwind/Pre-landing checks</a:t>
            </a:r>
          </a:p>
          <a:p>
            <a:pPr marL="0" indent="0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5.     Check and note spacing</a:t>
            </a:r>
          </a:p>
          <a:p>
            <a:pPr marL="0" indent="0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Downwind radio call</a:t>
            </a:r>
          </a:p>
          <a:p>
            <a:pPr marL="0" indent="0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6.     </a:t>
            </a: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Carb heat Hot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Reduce power to 1500rpm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Keep straight, maintain altitude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White arc, lower 10° flap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Set attitude for 75kts, hold and trim</a:t>
            </a:r>
          </a:p>
          <a:p>
            <a:pPr marL="0" indent="0"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7.     Check tracking</a:t>
            </a:r>
            <a:endParaRPr lang="en-NZ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Lower 20 °flap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Set attitude for 70kts</a:t>
            </a:r>
            <a:endParaRPr lang="en-NZ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8.     Anticipate centreline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Commence turn so as to roll out on centreline at 500ft AGL</a:t>
            </a:r>
          </a:p>
          <a:p>
            <a:pPr marL="0" indent="0"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9.     Full flap (as appropriate)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Carb heat cold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Use power to control rate of descent and approach</a:t>
            </a:r>
          </a:p>
          <a:p>
            <a:pPr marL="0" indent="0" eaLnBrk="1" hangingPunct="1">
              <a:defRPr/>
            </a:pPr>
            <a:r>
              <a:rPr lang="en-NZ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- Set attitude for 65kts</a:t>
            </a:r>
          </a:p>
        </p:txBody>
      </p:sp>
      <p:sp>
        <p:nvSpPr>
          <p:cNvPr id="196" name="Line 82"/>
          <p:cNvSpPr>
            <a:spLocks noChangeShapeType="1"/>
          </p:cNvSpPr>
          <p:nvPr/>
        </p:nvSpPr>
        <p:spPr bwMode="auto">
          <a:xfrm flipH="1">
            <a:off x="7067677" y="4365625"/>
            <a:ext cx="2436686" cy="16708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sz="12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9" name="AutoShape 88"/>
          <p:cNvSpPr>
            <a:spLocks noChangeArrowheads="1"/>
          </p:cNvSpPr>
          <p:nvPr/>
        </p:nvSpPr>
        <p:spPr bwMode="auto">
          <a:xfrm>
            <a:off x="9428163" y="1965325"/>
            <a:ext cx="277812" cy="452438"/>
          </a:xfrm>
          <a:prstGeom prst="upArrow">
            <a:avLst>
              <a:gd name="adj1" fmla="val 50000"/>
              <a:gd name="adj2" fmla="val 84083"/>
            </a:avLst>
          </a:prstGeom>
          <a:solidFill>
            <a:srgbClr val="1450E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sz="12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0" name="AutoShape 89"/>
          <p:cNvSpPr>
            <a:spLocks noChangeArrowheads="1"/>
          </p:cNvSpPr>
          <p:nvPr/>
        </p:nvSpPr>
        <p:spPr bwMode="auto">
          <a:xfrm rot="5400000">
            <a:off x="7466807" y="1459707"/>
            <a:ext cx="307975" cy="423862"/>
          </a:xfrm>
          <a:prstGeom prst="downArrow">
            <a:avLst>
              <a:gd name="adj1" fmla="val 50000"/>
              <a:gd name="adj2" fmla="val 66483"/>
            </a:avLst>
          </a:prstGeom>
          <a:solidFill>
            <a:srgbClr val="1450E6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sz="12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 rot="19544156">
            <a:off x="6978714" y="5235135"/>
            <a:ext cx="1662112" cy="2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53" tIns="46106" rIns="93653" bIns="46106">
            <a:spAutoFit/>
          </a:bodyPr>
          <a:lstStyle>
            <a:lvl1pPr defTabSz="774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747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74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74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74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AU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45</a:t>
            </a:r>
            <a:r>
              <a:rPr lang="en-US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° nil  wind</a:t>
            </a: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9197976" y="2266950"/>
            <a:ext cx="708025" cy="26239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3653" tIns="46106" rIns="93653" bIns="46106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774700">
              <a:spcBef>
                <a:spcPct val="50000"/>
              </a:spcBef>
              <a:defRPr/>
            </a:pPr>
            <a:r>
              <a:rPr lang="en-A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Up wind</a:t>
            </a:r>
          </a:p>
        </p:txBody>
      </p:sp>
      <p:sp>
        <p:nvSpPr>
          <p:cNvPr id="205" name="AutoShape 167"/>
          <p:cNvSpPr>
            <a:spLocks noChangeArrowheads="1"/>
          </p:cNvSpPr>
          <p:nvPr/>
        </p:nvSpPr>
        <p:spPr bwMode="auto">
          <a:xfrm>
            <a:off x="6792914" y="3636963"/>
            <a:ext cx="276225" cy="450850"/>
          </a:xfrm>
          <a:prstGeom prst="downArrow">
            <a:avLst>
              <a:gd name="adj1" fmla="val 50000"/>
              <a:gd name="adj2" fmla="val 84321"/>
            </a:avLst>
          </a:prstGeom>
          <a:solidFill>
            <a:srgbClr val="1450E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sz="1200" b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6" name="Text Box 170"/>
          <p:cNvSpPr txBox="1">
            <a:spLocks noChangeArrowheads="1"/>
          </p:cNvSpPr>
          <p:nvPr/>
        </p:nvSpPr>
        <p:spPr bwMode="auto">
          <a:xfrm>
            <a:off x="9621101" y="411797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" name="Text Box 171"/>
          <p:cNvSpPr txBox="1">
            <a:spLocks noChangeArrowheads="1"/>
          </p:cNvSpPr>
          <p:nvPr/>
        </p:nvSpPr>
        <p:spPr bwMode="auto">
          <a:xfrm>
            <a:off x="9571888" y="279241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8" name="Text Box 172"/>
          <p:cNvSpPr txBox="1">
            <a:spLocks noChangeArrowheads="1"/>
          </p:cNvSpPr>
          <p:nvPr/>
        </p:nvSpPr>
        <p:spPr bwMode="auto">
          <a:xfrm>
            <a:off x="8132818" y="121126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0" name="Text Box 174"/>
          <p:cNvSpPr txBox="1">
            <a:spLocks noChangeArrowheads="1"/>
          </p:cNvSpPr>
          <p:nvPr/>
        </p:nvSpPr>
        <p:spPr bwMode="auto">
          <a:xfrm>
            <a:off x="6581038" y="223996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1" name="Text Box 175"/>
          <p:cNvSpPr txBox="1">
            <a:spLocks noChangeArrowheads="1"/>
          </p:cNvSpPr>
          <p:nvPr/>
        </p:nvSpPr>
        <p:spPr bwMode="auto">
          <a:xfrm>
            <a:off x="6598501" y="315436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7704139" y="1541463"/>
            <a:ext cx="1081087" cy="26239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3653" tIns="46106" rIns="93653" bIns="46106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774700">
              <a:spcBef>
                <a:spcPct val="50000"/>
              </a:spcBef>
              <a:defRPr/>
            </a:pPr>
            <a:r>
              <a:rPr lang="en-A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Crosswind</a:t>
            </a: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6407150" y="3492500"/>
            <a:ext cx="1041400" cy="26239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3653" tIns="46106" rIns="93653" bIns="46106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774700">
              <a:spcBef>
                <a:spcPct val="50000"/>
              </a:spcBef>
              <a:defRPr/>
            </a:pPr>
            <a:r>
              <a:rPr lang="en-A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Downwind</a:t>
            </a:r>
          </a:p>
        </p:txBody>
      </p:sp>
      <p:sp>
        <p:nvSpPr>
          <p:cNvPr id="214" name="Text Box 177"/>
          <p:cNvSpPr txBox="1">
            <a:spLocks noChangeArrowheads="1"/>
          </p:cNvSpPr>
          <p:nvPr/>
        </p:nvSpPr>
        <p:spPr bwMode="auto">
          <a:xfrm>
            <a:off x="6598501" y="422116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7" name="Text Box 180"/>
          <p:cNvSpPr txBox="1">
            <a:spLocks noChangeArrowheads="1"/>
          </p:cNvSpPr>
          <p:nvPr/>
        </p:nvSpPr>
        <p:spPr bwMode="auto">
          <a:xfrm>
            <a:off x="9609988" y="463391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9620251" y="6036437"/>
            <a:ext cx="646461" cy="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6067426" y="6036437"/>
            <a:ext cx="646461" cy="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6062663" y="1465264"/>
            <a:ext cx="646461" cy="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9620251" y="1465264"/>
            <a:ext cx="646461" cy="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424863" y="1878014"/>
            <a:ext cx="1143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Min 500ft AGL</a:t>
            </a:r>
          </a:p>
        </p:txBody>
      </p:sp>
      <p:sp>
        <p:nvSpPr>
          <p:cNvPr id="8198" name="AutoShape 90"/>
          <p:cNvSpPr>
            <a:spLocks noChangeArrowheads="1"/>
          </p:cNvSpPr>
          <p:nvPr/>
        </p:nvSpPr>
        <p:spPr bwMode="auto">
          <a:xfrm>
            <a:off x="8345489" y="5998337"/>
            <a:ext cx="441325" cy="230188"/>
          </a:xfrm>
          <a:prstGeom prst="rightArrow">
            <a:avLst>
              <a:gd name="adj1" fmla="val 50000"/>
              <a:gd name="adj2" fmla="val 95871"/>
            </a:avLst>
          </a:prstGeom>
          <a:solidFill>
            <a:srgbClr val="1450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NZ" altLang="en-US" sz="2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199" name="Rectangle 229"/>
          <p:cNvSpPr>
            <a:spLocks noChangeArrowheads="1"/>
          </p:cNvSpPr>
          <p:nvPr/>
        </p:nvSpPr>
        <p:spPr bwMode="auto">
          <a:xfrm>
            <a:off x="7891464" y="5976778"/>
            <a:ext cx="604837" cy="26239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3653" tIns="46106" rIns="93653" bIns="46106">
            <a:spAutoFit/>
          </a:bodyPr>
          <a:lstStyle>
            <a:lvl1pPr defTabSz="774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747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74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74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747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74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231" name="Text Box 178"/>
          <p:cNvSpPr txBox="1">
            <a:spLocks noChangeArrowheads="1"/>
          </p:cNvSpPr>
          <p:nvPr/>
        </p:nvSpPr>
        <p:spPr bwMode="auto">
          <a:xfrm>
            <a:off x="7530363" y="610470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Text Box 178"/>
          <p:cNvSpPr txBox="1">
            <a:spLocks noChangeArrowheads="1"/>
          </p:cNvSpPr>
          <p:nvPr/>
        </p:nvSpPr>
        <p:spPr bwMode="auto">
          <a:xfrm>
            <a:off x="8976576" y="610470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53397" y="4389439"/>
            <a:ext cx="882103" cy="5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i="1" dirty="0">
                <a:solidFill>
                  <a:srgbClr val="FA8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CENTRELINE</a:t>
            </a:r>
          </a:p>
          <a:p>
            <a:pPr algn="l" defTabSz="692150">
              <a:defRPr/>
            </a:pPr>
            <a:r>
              <a:rPr lang="en-AU" sz="1100" b="1" i="1" dirty="0">
                <a:solidFill>
                  <a:srgbClr val="FA8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PROFILE</a:t>
            </a:r>
          </a:p>
          <a:p>
            <a:pPr algn="l" defTabSz="692150">
              <a:defRPr/>
            </a:pPr>
            <a:r>
              <a:rPr lang="en-AU" sz="1100" b="1" i="1" dirty="0">
                <a:solidFill>
                  <a:srgbClr val="FA8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SPEED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943725" y="2386014"/>
            <a:ext cx="551884" cy="25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67" tIns="41784" rIns="83567" bIns="41784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92150">
              <a:defRPr/>
            </a:pPr>
            <a:r>
              <a:rPr lang="en-A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1000ft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934200" y="4373563"/>
            <a:ext cx="25082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AutoShape 88"/>
          <p:cNvSpPr>
            <a:spLocks noChangeArrowheads="1"/>
          </p:cNvSpPr>
          <p:nvPr/>
        </p:nvSpPr>
        <p:spPr bwMode="auto">
          <a:xfrm>
            <a:off x="9426576" y="4838701"/>
            <a:ext cx="277813" cy="454025"/>
          </a:xfrm>
          <a:prstGeom prst="upArrow">
            <a:avLst>
              <a:gd name="adj1" fmla="val 50000"/>
              <a:gd name="adj2" fmla="val 84083"/>
            </a:avLst>
          </a:prstGeom>
          <a:solidFill>
            <a:srgbClr val="1450E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NZ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9218614" y="5151438"/>
            <a:ext cx="655637" cy="26239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3653" tIns="46106" rIns="93653" bIns="46106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defTabSz="774700">
              <a:spcBef>
                <a:spcPct val="50000"/>
              </a:spcBef>
              <a:defRPr/>
            </a:pPr>
            <a:r>
              <a:rPr lang="en-A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Final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A12320-2C78-4334-A95D-7DA698461C6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8B4E19-4D9B-4736-ADF4-DAD0712AA86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661468-231B-47A3-B2ED-BC092B41045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1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1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21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1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1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1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01" grpId="0"/>
      <p:bldP spid="204" grpId="0" animBg="1"/>
      <p:bldP spid="205" grpId="0" animBg="1"/>
      <p:bldP spid="207" grpId="0"/>
      <p:bldP spid="208" grpId="0"/>
      <p:bldP spid="210" grpId="0"/>
      <p:bldP spid="211" grpId="0"/>
      <p:bldP spid="212" grpId="0" animBg="1"/>
      <p:bldP spid="213" grpId="0" animBg="1"/>
      <p:bldP spid="214" grpId="0"/>
      <p:bldP spid="217" grpId="0"/>
      <p:bldP spid="219" grpId="0"/>
      <p:bldP spid="220" grpId="0"/>
      <p:bldP spid="221" grpId="0"/>
      <p:bldP spid="222" grpId="0"/>
      <p:bldP spid="224" grpId="0"/>
      <p:bldP spid="8198" grpId="0" animBg="1"/>
      <p:bldP spid="8199" grpId="0" animBg="1"/>
      <p:bldP spid="231" grpId="0"/>
      <p:bldP spid="36" grpId="0"/>
      <p:bldP spid="37" grpId="0"/>
      <p:bldP spid="191" grpId="0" animBg="1"/>
      <p:bldP spid="19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84651" y="2678458"/>
            <a:ext cx="16997917" cy="3941064"/>
            <a:chOff x="-4784651" y="2935130"/>
            <a:chExt cx="16997917" cy="3941064"/>
          </a:xfrm>
        </p:grpSpPr>
        <p:pic>
          <p:nvPicPr>
            <p:cNvPr id="45" name="Picture 2" descr="Clean Air for Blue Skies – James &amp;amp; Abigail Campbell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6"/>
            <a:stretch/>
          </p:blipFill>
          <p:spPr bwMode="auto">
            <a:xfrm flipH="1">
              <a:off x="-3892365" y="2935130"/>
              <a:ext cx="16105631" cy="394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10" name="Parallelogram 16409"/>
            <p:cNvSpPr/>
            <p:nvPr/>
          </p:nvSpPr>
          <p:spPr>
            <a:xfrm>
              <a:off x="-4784651" y="6547968"/>
              <a:ext cx="14154964" cy="306760"/>
            </a:xfrm>
            <a:prstGeom prst="parallelogram">
              <a:avLst>
                <a:gd name="adj" fmla="val 24120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192265" y="6611762"/>
              <a:ext cx="13194955" cy="183017"/>
              <a:chOff x="-4192265" y="6611762"/>
              <a:chExt cx="13194955" cy="18301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-419226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334805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-250384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-165962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-81541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879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7300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71721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56143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0564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4985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09406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93827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78249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62670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47091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284847" y="6733247"/>
                <a:ext cx="36581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8604298" y="6648813"/>
                <a:ext cx="251469" cy="185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8784573" y="6611762"/>
                <a:ext cx="218117" cy="3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074277" y="6794206"/>
                <a:ext cx="462377" cy="57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747974" y="6747293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994054" y="6629205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543">
            <a:off x="9707074" y="4094281"/>
            <a:ext cx="2432241" cy="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u="sng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Correct</a:t>
            </a:r>
            <a:r>
              <a:rPr lang="en-NZ" alt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Landing Technique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28920" y="6408818"/>
            <a:ext cx="309833" cy="76200"/>
            <a:chOff x="1162245" y="3764280"/>
            <a:chExt cx="309833" cy="762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162245" y="3840480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252728" y="3764280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H="1">
            <a:off x="6096000" y="4929662"/>
            <a:ext cx="3759145" cy="147643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xplosion 2 47"/>
          <p:cNvSpPr/>
          <p:nvPr/>
        </p:nvSpPr>
        <p:spPr>
          <a:xfrm rot="991423">
            <a:off x="5920348" y="6261148"/>
            <a:ext cx="436041" cy="302614"/>
          </a:xfrm>
          <a:prstGeom prst="irregularSeal2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1" name="Rectangle 10"/>
          <p:cNvSpPr>
            <a:spLocks noChangeArrowheads="1"/>
          </p:cNvSpPr>
          <p:nvPr/>
        </p:nvSpPr>
        <p:spPr bwMode="auto">
          <a:xfrm>
            <a:off x="982435" y="1684041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Aiming Point</a:t>
            </a: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Initial reference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Below 50ft, focus on far end of runway</a:t>
            </a:r>
            <a:endParaRPr lang="en-AU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" name="TextBox 20"/>
          <p:cNvSpPr txBox="1">
            <a:spLocks noChangeArrowheads="1"/>
          </p:cNvSpPr>
          <p:nvPr/>
        </p:nvSpPr>
        <p:spPr bwMode="auto">
          <a:xfrm>
            <a:off x="10769255" y="5509105"/>
            <a:ext cx="1309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65 Knots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50 </a:t>
            </a:r>
            <a:r>
              <a:rPr lang="en-NZ" alt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ft</a:t>
            </a:r>
            <a:endParaRPr lang="en-NZ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9563196" y="3714562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>
                <a:latin typeface="+mn-lt"/>
                <a:cs typeface="Arial" panose="020B0604020202020204" pitchFamily="34" charset="0"/>
              </a:rPr>
              <a:t>Power Off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7342472" y="4729747"/>
            <a:ext cx="137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Level Off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5583136" y="4927236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Hold Off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811661" y="4994788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Touch Down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6C2BFE-20EB-4616-BC18-EE0ED70C405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66CB96-B9D7-453C-B451-3A195B357CF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55025B-7A41-410B-B212-784E88A40C3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60978EA-B296-4B88-835A-1479E4A20759}"/>
              </a:ext>
            </a:extLst>
          </p:cNvPr>
          <p:cNvSpPr txBox="1"/>
          <p:nvPr/>
        </p:nvSpPr>
        <p:spPr>
          <a:xfrm>
            <a:off x="980107" y="198031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692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112 0.00069 " pathEditMode="relative" rAng="0" ptsTypes="AA">
                                      <p:cBhvr>
                                        <p:cTn id="3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C -0.10026 0.1 -0.15833 0.13727 -0.22291 0.17569 C -0.28763 0.21366 -0.34283 0.21921 -0.38763 0.22616 C -0.4556 0.23866 -0.52382 0.23935 -0.60937 0.23495 " pathEditMode="relative" rAng="0" ptsTypes="AAAA">
                                      <p:cBhvr>
                                        <p:cTn id="35" dur="1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118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840000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40000">
                                      <p:cBhvr>
                                        <p:cTn id="42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-3.95833E-6 3.7037E-6 L 0.06003 -0.0011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-360000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143" grpId="0"/>
      <p:bldP spid="145" grpId="0"/>
      <p:bldP spid="146" grpId="0"/>
      <p:bldP spid="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84651" y="2678458"/>
            <a:ext cx="16997917" cy="3941064"/>
            <a:chOff x="-4784651" y="2935130"/>
            <a:chExt cx="16997917" cy="3941064"/>
          </a:xfrm>
        </p:grpSpPr>
        <p:pic>
          <p:nvPicPr>
            <p:cNvPr id="45" name="Picture 2" descr="Clean Air for Blue Skies – James &amp;amp; Abigail Campbell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6"/>
            <a:stretch/>
          </p:blipFill>
          <p:spPr bwMode="auto">
            <a:xfrm flipH="1">
              <a:off x="-3892365" y="2935130"/>
              <a:ext cx="16105631" cy="394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10" name="Parallelogram 16409"/>
            <p:cNvSpPr/>
            <p:nvPr/>
          </p:nvSpPr>
          <p:spPr>
            <a:xfrm>
              <a:off x="-4784651" y="6547968"/>
              <a:ext cx="14154964" cy="306760"/>
            </a:xfrm>
            <a:prstGeom prst="parallelogram">
              <a:avLst>
                <a:gd name="adj" fmla="val 24120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192265" y="6611762"/>
              <a:ext cx="13194955" cy="183017"/>
              <a:chOff x="-4192265" y="6611762"/>
              <a:chExt cx="13194955" cy="18301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-419226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334805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-250384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-165962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-81541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879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7300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71721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56143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0564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4985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09406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93827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78249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62670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47091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284847" y="6733247"/>
                <a:ext cx="36581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8604298" y="6648813"/>
                <a:ext cx="251469" cy="185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8784573" y="6611762"/>
                <a:ext cx="218117" cy="3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074277" y="6794206"/>
                <a:ext cx="462377" cy="57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747974" y="6747293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994054" y="6629205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324">
            <a:off x="9707074" y="4062382"/>
            <a:ext cx="2432241" cy="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439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Incorrect</a:t>
            </a:r>
            <a:r>
              <a:rPr lang="en-NZ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Landing Technique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982435" y="1684041"/>
            <a:ext cx="6477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Indications</a:t>
            </a: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Low nose attitude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tends to float</a:t>
            </a:r>
            <a:endParaRPr lang="en-AU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4678984" y="1099334"/>
            <a:ext cx="224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r>
              <a:rPr lang="en-NZ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 Fast</a:t>
            </a:r>
            <a:endParaRPr lang="en-NZ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76636" y="461357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u="sng" dirty="0">
                <a:latin typeface="+mn-lt"/>
                <a:cs typeface="Arial" panose="020B0604020202020204" pitchFamily="34" charset="0"/>
              </a:rPr>
              <a:t>Go Around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334118" y="6434977"/>
            <a:ext cx="219847" cy="20103"/>
            <a:chOff x="1220885" y="3817735"/>
            <a:chExt cx="219847" cy="2010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221382" y="3817735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20885" y="3837838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4CAA16A-9D44-469D-8F4D-C92AFE40470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FF49E1-6321-48DE-AF6F-73176DEC7A0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B7DC2D-1BA6-4D42-BFC0-DC73828C997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C40F68A-8D2A-49B1-B9C7-7C6DC3F079BD}"/>
              </a:ext>
            </a:extLst>
          </p:cNvPr>
          <p:cNvSpPr txBox="1"/>
          <p:nvPr/>
        </p:nvSpPr>
        <p:spPr>
          <a:xfrm>
            <a:off x="980107" y="198031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467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112 0.00069 " pathEditMode="relative" rAng="0" ptsTypes="AA">
                                      <p:cBhvr>
                                        <p:cTn id="1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C -0.10026 0.09676 -0.15234 0.1331 -0.2233 0.1706 C -0.29427 0.20787 -0.35208 0.20625 -0.42604 0.22338 C -0.55039 0.22778 -0.55221 0.21435 -0.62304 0.17268 " pathEditMode="relative" rAng="0" ptsTypes="AAAA">
                                      <p:cBhvr>
                                        <p:cTn id="20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59" y="1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Rot by="840000">
                                      <p:cBhvr>
                                        <p:cTn id="22" dur="3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Rot by="1080000">
                                      <p:cBhvr>
                                        <p:cTn id="2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125E-6 -0.00347 L 0.06003 -0.0046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84651" y="2678458"/>
            <a:ext cx="16997917" cy="3941064"/>
            <a:chOff x="-4784651" y="2935130"/>
            <a:chExt cx="16997917" cy="3941064"/>
          </a:xfrm>
        </p:grpSpPr>
        <p:pic>
          <p:nvPicPr>
            <p:cNvPr id="45" name="Picture 2" descr="Clean Air for Blue Skies – James &amp;amp; Abigail Campbell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6"/>
            <a:stretch/>
          </p:blipFill>
          <p:spPr bwMode="auto">
            <a:xfrm flipH="1">
              <a:off x="-3892365" y="2935130"/>
              <a:ext cx="16105631" cy="394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10" name="Parallelogram 16409"/>
            <p:cNvSpPr/>
            <p:nvPr/>
          </p:nvSpPr>
          <p:spPr>
            <a:xfrm>
              <a:off x="-4784651" y="6547968"/>
              <a:ext cx="14154964" cy="306760"/>
            </a:xfrm>
            <a:prstGeom prst="parallelogram">
              <a:avLst>
                <a:gd name="adj" fmla="val 24120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192265" y="6611762"/>
              <a:ext cx="13194955" cy="183017"/>
              <a:chOff x="-4192265" y="6611762"/>
              <a:chExt cx="13194955" cy="18301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-419226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334805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-250384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-165962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-81541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879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7300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71721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56143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0564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4985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09406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93827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78249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62670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47091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284847" y="6733247"/>
                <a:ext cx="36581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8604298" y="6648813"/>
                <a:ext cx="251469" cy="185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8784573" y="6611762"/>
                <a:ext cx="218117" cy="3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074277" y="6794206"/>
                <a:ext cx="462377" cy="57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747974" y="6747293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994054" y="6629205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439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Incorrect</a:t>
            </a:r>
            <a:r>
              <a:rPr lang="en-NZ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Landing Technique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982435" y="1684041"/>
            <a:ext cx="6477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Indications</a:t>
            </a: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High nose attitude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tends to sink</a:t>
            </a:r>
            <a:endParaRPr lang="en-AU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4678987" y="1099348"/>
            <a:ext cx="224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r>
              <a:rPr lang="en-NZ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 Slow</a:t>
            </a:r>
            <a:endParaRPr lang="en-NZ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0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429">
            <a:off x="9707074" y="4062382"/>
            <a:ext cx="2432241" cy="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129178" y="6397499"/>
            <a:ext cx="339771" cy="65070"/>
            <a:chOff x="1100961" y="3817735"/>
            <a:chExt cx="339771" cy="650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21382" y="3817735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00961" y="3882805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476CBFB-261B-48BE-9ABF-8D3AB3DE7C3D}"/>
              </a:ext>
            </a:extLst>
          </p:cNvPr>
          <p:cNvSpPr txBox="1"/>
          <p:nvPr/>
        </p:nvSpPr>
        <p:spPr>
          <a:xfrm>
            <a:off x="980107" y="198031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05CFE9-20E2-4F16-8B4E-45D152D0B55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31EF1-1A94-4729-A949-59060EB173B6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09C00E-F189-45AB-B4C0-2FBF766D4C9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112 0.00069 " pathEditMode="relative" rAng="0" ptsTypes="AA">
                                      <p:cBhvr>
                                        <p:cTn id="18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C -0.11875 0.08657 -0.21653 0.15417 -0.27317 0.19352 C -0.33007 0.23287 -0.33658 0.25069 -0.3401 0.23565 C -0.34375 0.22037 -0.34661 0.20579 -0.35664 0.1993 C -0.36471 0.20486 -0.37096 0.23287 -0.3944 0.23472 C -0.41549 0.23333 -0.57005 0.23518 -0.57643 0.2338 " pathEditMode="relative" rAng="0" ptsTypes="AAAAAA">
                                      <p:cBhvr>
                                        <p:cTn id="20" dur="1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12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720000">
                                      <p:cBhvr>
                                        <p:cTn id="22" dur="4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-600000">
                                      <p:cBhvr>
                                        <p:cTn id="2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3.33333E-6 -0.00347 L 0.06002 -0.00463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784651" y="2678458"/>
            <a:ext cx="16997917" cy="3941064"/>
            <a:chOff x="-4784651" y="2935130"/>
            <a:chExt cx="16997917" cy="3941064"/>
          </a:xfrm>
        </p:grpSpPr>
        <p:pic>
          <p:nvPicPr>
            <p:cNvPr id="45" name="Picture 2" descr="Clean Air for Blue Skies – James &amp;amp; Abigail Campbell Libra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6"/>
            <a:stretch/>
          </p:blipFill>
          <p:spPr bwMode="auto">
            <a:xfrm flipH="1">
              <a:off x="-3892365" y="2935130"/>
              <a:ext cx="16105631" cy="394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10" name="Parallelogram 16409"/>
            <p:cNvSpPr/>
            <p:nvPr/>
          </p:nvSpPr>
          <p:spPr>
            <a:xfrm>
              <a:off x="-4784651" y="6547968"/>
              <a:ext cx="14154964" cy="306760"/>
            </a:xfrm>
            <a:prstGeom prst="parallelogram">
              <a:avLst>
                <a:gd name="adj" fmla="val 24120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4192265" y="6611762"/>
              <a:ext cx="13194955" cy="183017"/>
              <a:chOff x="-4192265" y="6611762"/>
              <a:chExt cx="13194955" cy="18301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-419226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334805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-250384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-165962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-81541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879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7300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71721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56143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40564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4985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094067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938279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782491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626703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470915" y="6686166"/>
                <a:ext cx="31897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284847" y="6733247"/>
                <a:ext cx="36581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8604298" y="6648813"/>
                <a:ext cx="251469" cy="185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8784573" y="6611762"/>
                <a:ext cx="218117" cy="3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074277" y="6794206"/>
                <a:ext cx="462377" cy="57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747974" y="6747293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994054" y="6629205"/>
                <a:ext cx="449818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543">
            <a:off x="9707074" y="4094281"/>
            <a:ext cx="2432241" cy="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u="sng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Correct</a:t>
            </a:r>
            <a:r>
              <a:rPr lang="en-NZ" altLang="en-US" sz="24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Landing Technique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28920" y="6408818"/>
            <a:ext cx="309833" cy="76200"/>
            <a:chOff x="1162245" y="3764280"/>
            <a:chExt cx="309833" cy="762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162245" y="3840480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252728" y="3764280"/>
              <a:ext cx="21935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9563196" y="3714562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>
                <a:latin typeface="+mn-lt"/>
                <a:cs typeface="Arial" panose="020B0604020202020204" pitchFamily="34" charset="0"/>
              </a:rPr>
              <a:t>Power Off</a:t>
            </a:r>
          </a:p>
        </p:txBody>
      </p: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7342472" y="4729747"/>
            <a:ext cx="137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Level Off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5583136" y="4927236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Hold Off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811661" y="4994788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+mn-lt"/>
                <a:cs typeface="Arial" panose="020B0604020202020204" pitchFamily="34" charset="0"/>
              </a:rPr>
              <a:t>Touch Down</a:t>
            </a:r>
          </a:p>
        </p:txBody>
      </p:sp>
      <p:sp>
        <p:nvSpPr>
          <p:cNvPr id="46" name="TextBox 20"/>
          <p:cNvSpPr txBox="1">
            <a:spLocks noChangeArrowheads="1"/>
          </p:cNvSpPr>
          <p:nvPr/>
        </p:nvSpPr>
        <p:spPr bwMode="auto">
          <a:xfrm>
            <a:off x="10769255" y="5509105"/>
            <a:ext cx="1309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65 Knots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50 </a:t>
            </a:r>
            <a:r>
              <a:rPr lang="en-NZ" alt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ft</a:t>
            </a:r>
            <a:endParaRPr lang="en-NZ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481865-22A8-4DB4-B9F5-7FF14040BEE7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9BFE64-EFF9-459F-A0E8-BF1353BAFF6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D4CB7C-9C12-4134-88E0-B72F7668696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112 0.0006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C -0.10026 0.1 -0.15833 0.13727 -0.22291 0.17569 C -0.28763 0.21366 -0.34283 0.21921 -0.38763 0.22616 C -0.4556 0.23866 -0.52382 0.23935 -0.60937 0.23495 " pathEditMode="relative" rAng="0" ptsTypes="AAAA">
                                      <p:cBhvr>
                                        <p:cTn id="8" dur="1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11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840000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240000">
                                      <p:cBhvr>
                                        <p:cTn id="15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-3.95833E-6 3.7037E-6 L 0.06003 -0.0011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-360000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146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82435" y="1095376"/>
            <a:ext cx="8305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Touch &amp; Go</a:t>
            </a:r>
          </a:p>
          <a:p>
            <a:pPr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Gently lower nose wheel after touchdown</a:t>
            </a:r>
          </a:p>
          <a:p>
            <a:pPr eaLnBrk="1" hangingPunct="1"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Raise flaps to take-off setting (0⁰)</a:t>
            </a:r>
          </a:p>
          <a:p>
            <a:pPr eaLnBrk="1" hangingPunct="1"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Smoothly apply full power (keep straight)</a:t>
            </a:r>
          </a:p>
          <a:p>
            <a:pPr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Continue as per a normal take-off</a:t>
            </a:r>
            <a:r>
              <a:rPr lang="en-AU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7" t="53848" r="9559" b="25900"/>
          <a:stretch/>
        </p:blipFill>
        <p:spPr bwMode="auto">
          <a:xfrm>
            <a:off x="6395021" y="1864922"/>
            <a:ext cx="1547175" cy="128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B093BF-07B0-4A02-BC30-32120A24326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B5889-4606-43AC-A236-FD198E28DE0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C2FF06-D13D-4269-95E5-40015B82FFD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79E2E772-37E8-4516-A715-CAF31826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B3EB6-BB9D-4186-BB53-BAE1353F6C8E}"/>
              </a:ext>
            </a:extLst>
          </p:cNvPr>
          <p:cNvSpPr txBox="1"/>
          <p:nvPr/>
        </p:nvSpPr>
        <p:spPr>
          <a:xfrm>
            <a:off x="980107" y="1608167"/>
            <a:ext cx="291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607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767280"/>
            <a:ext cx="828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</a:t>
            </a:r>
            <a:r>
              <a:rPr lang="en-GB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takeoff</a:t>
            </a: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and follow published procedures that conform to the aerodrome traffic circuit, avoiding conflict with other aircraft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carry out an approach and landing using the most suitable runway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82435" y="1801961"/>
            <a:ext cx="562791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</a:t>
            </a:r>
            <a:endParaRPr lang="en-AU" altLang="en-US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Use full power for </a:t>
            </a:r>
            <a:r>
              <a:rPr lang="en-AU" alt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takeoff</a:t>
            </a:r>
            <a:endParaRPr lang="en-AU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AU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Swing on </a:t>
            </a:r>
            <a:r>
              <a:rPr lang="en-AU" altLang="en-US" sz="20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Takeoff</a:t>
            </a:r>
            <a:endParaRPr lang="en-AU" altLang="en-US" sz="1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Slipstream</a:t>
            </a:r>
            <a:endParaRPr lang="en-AU" alt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Torque</a:t>
            </a:r>
          </a:p>
          <a:p>
            <a:pPr eaLnBrk="1" hangingPunct="1">
              <a:defRPr/>
            </a:pPr>
            <a:endParaRPr lang="en-AU" alt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Both effects cause aircraft to yaw left when power is applied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Keep straight on reference point with rudder</a:t>
            </a: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</a:t>
            </a:r>
            <a:endParaRPr lang="en-AU" altLang="en-US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Increases lift and drag</a:t>
            </a: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flight manual specifies ideal flap setting</a:t>
            </a:r>
          </a:p>
        </p:txBody>
      </p:sp>
      <p:pic>
        <p:nvPicPr>
          <p:cNvPr id="6" name="Picture 15" descr="Image result for aircraft slip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87" y="2465615"/>
            <a:ext cx="34464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92787" y="3503840"/>
            <a:ext cx="3446463" cy="1198563"/>
            <a:chOff x="5207001" y="3750631"/>
            <a:chExt cx="3965574" cy="1203518"/>
          </a:xfrm>
        </p:grpSpPr>
        <p:pic>
          <p:nvPicPr>
            <p:cNvPr id="6153" name="Picture 2" descr="Image result for aircraft torque effect on takeo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22450" r="2" b="33847"/>
            <a:stretch>
              <a:fillRect/>
            </a:stretch>
          </p:blipFill>
          <p:spPr bwMode="auto">
            <a:xfrm>
              <a:off x="5207001" y="3750631"/>
              <a:ext cx="3965574" cy="115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207001" y="4907921"/>
              <a:ext cx="3936348" cy="4622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Z"/>
            </a:p>
          </p:txBody>
        </p:sp>
      </p:grpSp>
      <p:sp>
        <p:nvSpPr>
          <p:cNvPr id="7" name="Down Arrow 6"/>
          <p:cNvSpPr/>
          <p:nvPr/>
        </p:nvSpPr>
        <p:spPr>
          <a:xfrm rot="21145903">
            <a:off x="8923112" y="4648427"/>
            <a:ext cx="106363" cy="184150"/>
          </a:xfrm>
          <a:custGeom>
            <a:avLst/>
            <a:gdLst>
              <a:gd name="connsiteX0" fmla="*/ 0 w 914400"/>
              <a:gd name="connsiteY0" fmla="*/ 1557338 h 2014538"/>
              <a:gd name="connsiteX1" fmla="*/ 228600 w 914400"/>
              <a:gd name="connsiteY1" fmla="*/ 1557338 h 2014538"/>
              <a:gd name="connsiteX2" fmla="*/ 228600 w 914400"/>
              <a:gd name="connsiteY2" fmla="*/ 0 h 2014538"/>
              <a:gd name="connsiteX3" fmla="*/ 685800 w 914400"/>
              <a:gd name="connsiteY3" fmla="*/ 0 h 2014538"/>
              <a:gd name="connsiteX4" fmla="*/ 685800 w 914400"/>
              <a:gd name="connsiteY4" fmla="*/ 1557338 h 2014538"/>
              <a:gd name="connsiteX5" fmla="*/ 914400 w 914400"/>
              <a:gd name="connsiteY5" fmla="*/ 1557338 h 2014538"/>
              <a:gd name="connsiteX6" fmla="*/ 457200 w 914400"/>
              <a:gd name="connsiteY6" fmla="*/ 2014538 h 2014538"/>
              <a:gd name="connsiteX7" fmla="*/ 0 w 914400"/>
              <a:gd name="connsiteY7" fmla="*/ 1557338 h 2014538"/>
              <a:gd name="connsiteX0" fmla="*/ 0 w 914400"/>
              <a:gd name="connsiteY0" fmla="*/ 1557338 h 2014538"/>
              <a:gd name="connsiteX1" fmla="*/ 228600 w 914400"/>
              <a:gd name="connsiteY1" fmla="*/ 1557338 h 2014538"/>
              <a:gd name="connsiteX2" fmla="*/ 228600 w 914400"/>
              <a:gd name="connsiteY2" fmla="*/ 0 h 2014538"/>
              <a:gd name="connsiteX3" fmla="*/ 685800 w 914400"/>
              <a:gd name="connsiteY3" fmla="*/ 95002 h 2014538"/>
              <a:gd name="connsiteX4" fmla="*/ 685800 w 914400"/>
              <a:gd name="connsiteY4" fmla="*/ 1557338 h 2014538"/>
              <a:gd name="connsiteX5" fmla="*/ 914400 w 914400"/>
              <a:gd name="connsiteY5" fmla="*/ 1557338 h 2014538"/>
              <a:gd name="connsiteX6" fmla="*/ 457200 w 914400"/>
              <a:gd name="connsiteY6" fmla="*/ 2014538 h 2014538"/>
              <a:gd name="connsiteX7" fmla="*/ 0 w 914400"/>
              <a:gd name="connsiteY7" fmla="*/ 1557338 h 2014538"/>
              <a:gd name="connsiteX0" fmla="*/ 0 w 914400"/>
              <a:gd name="connsiteY0" fmla="*/ 1557338 h 2014538"/>
              <a:gd name="connsiteX1" fmla="*/ 240476 w 914400"/>
              <a:gd name="connsiteY1" fmla="*/ 1616715 h 2014538"/>
              <a:gd name="connsiteX2" fmla="*/ 228600 w 914400"/>
              <a:gd name="connsiteY2" fmla="*/ 0 h 2014538"/>
              <a:gd name="connsiteX3" fmla="*/ 685800 w 914400"/>
              <a:gd name="connsiteY3" fmla="*/ 95002 h 2014538"/>
              <a:gd name="connsiteX4" fmla="*/ 685800 w 914400"/>
              <a:gd name="connsiteY4" fmla="*/ 1557338 h 2014538"/>
              <a:gd name="connsiteX5" fmla="*/ 914400 w 914400"/>
              <a:gd name="connsiteY5" fmla="*/ 1557338 h 2014538"/>
              <a:gd name="connsiteX6" fmla="*/ 457200 w 914400"/>
              <a:gd name="connsiteY6" fmla="*/ 2014538 h 2014538"/>
              <a:gd name="connsiteX7" fmla="*/ 0 w 914400"/>
              <a:gd name="connsiteY7" fmla="*/ 1557338 h 2014538"/>
              <a:gd name="connsiteX0" fmla="*/ 0 w 914400"/>
              <a:gd name="connsiteY0" fmla="*/ 1557338 h 2014538"/>
              <a:gd name="connsiteX1" fmla="*/ 240476 w 914400"/>
              <a:gd name="connsiteY1" fmla="*/ 1616715 h 2014538"/>
              <a:gd name="connsiteX2" fmla="*/ 228600 w 914400"/>
              <a:gd name="connsiteY2" fmla="*/ 0 h 2014538"/>
              <a:gd name="connsiteX3" fmla="*/ 685800 w 914400"/>
              <a:gd name="connsiteY3" fmla="*/ 95002 h 2014538"/>
              <a:gd name="connsiteX4" fmla="*/ 673925 w 914400"/>
              <a:gd name="connsiteY4" fmla="*/ 1676092 h 2014538"/>
              <a:gd name="connsiteX5" fmla="*/ 914400 w 914400"/>
              <a:gd name="connsiteY5" fmla="*/ 1557338 h 2014538"/>
              <a:gd name="connsiteX6" fmla="*/ 457200 w 914400"/>
              <a:gd name="connsiteY6" fmla="*/ 2014538 h 2014538"/>
              <a:gd name="connsiteX7" fmla="*/ 0 w 914400"/>
              <a:gd name="connsiteY7" fmla="*/ 1557338 h 2014538"/>
              <a:gd name="connsiteX0" fmla="*/ 0 w 855023"/>
              <a:gd name="connsiteY0" fmla="*/ 1557338 h 2014538"/>
              <a:gd name="connsiteX1" fmla="*/ 240476 w 855023"/>
              <a:gd name="connsiteY1" fmla="*/ 1616715 h 2014538"/>
              <a:gd name="connsiteX2" fmla="*/ 228600 w 855023"/>
              <a:gd name="connsiteY2" fmla="*/ 0 h 2014538"/>
              <a:gd name="connsiteX3" fmla="*/ 685800 w 855023"/>
              <a:gd name="connsiteY3" fmla="*/ 95002 h 2014538"/>
              <a:gd name="connsiteX4" fmla="*/ 673925 w 855023"/>
              <a:gd name="connsiteY4" fmla="*/ 1676092 h 2014538"/>
              <a:gd name="connsiteX5" fmla="*/ 855023 w 855023"/>
              <a:gd name="connsiteY5" fmla="*/ 1735468 h 2014538"/>
              <a:gd name="connsiteX6" fmla="*/ 457200 w 855023"/>
              <a:gd name="connsiteY6" fmla="*/ 2014538 h 2014538"/>
              <a:gd name="connsiteX7" fmla="*/ 0 w 855023"/>
              <a:gd name="connsiteY7" fmla="*/ 1557338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023" h="2014538">
                <a:moveTo>
                  <a:pt x="0" y="1557338"/>
                </a:moveTo>
                <a:lnTo>
                  <a:pt x="240476" y="1616715"/>
                </a:lnTo>
                <a:cubicBezTo>
                  <a:pt x="236517" y="1077810"/>
                  <a:pt x="232559" y="538905"/>
                  <a:pt x="228600" y="0"/>
                </a:cubicBezTo>
                <a:lnTo>
                  <a:pt x="685800" y="95002"/>
                </a:lnTo>
                <a:cubicBezTo>
                  <a:pt x="681842" y="622032"/>
                  <a:pt x="677883" y="1149062"/>
                  <a:pt x="673925" y="1676092"/>
                </a:cubicBezTo>
                <a:lnTo>
                  <a:pt x="855023" y="1735468"/>
                </a:lnTo>
                <a:lnTo>
                  <a:pt x="457200" y="2014538"/>
                </a:lnTo>
                <a:lnTo>
                  <a:pt x="0" y="1557338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97587" y="4642078"/>
            <a:ext cx="1077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More Friction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Takeoff</a:t>
            </a:r>
            <a:endParaRPr lang="en-NZ" altLang="en-US" sz="24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5E6DF-C89E-4FDD-86EF-EBE899434B1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49020-874B-4673-90C5-2227849A5AB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2C7DF4-816F-4D52-B87C-43721B88EC2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1469018-0D8F-44C1-A3E5-97ED57641D96}"/>
              </a:ext>
            </a:extLst>
          </p:cNvPr>
          <p:cNvSpPr txBox="1"/>
          <p:nvPr/>
        </p:nvSpPr>
        <p:spPr>
          <a:xfrm>
            <a:off x="981757" y="2096532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494DE-084C-4106-A341-A72D8EA477BC}"/>
              </a:ext>
            </a:extLst>
          </p:cNvPr>
          <p:cNvSpPr txBox="1"/>
          <p:nvPr/>
        </p:nvSpPr>
        <p:spPr>
          <a:xfrm>
            <a:off x="980107" y="2950635"/>
            <a:ext cx="29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A26ECD-A932-457A-902C-4D009A27A870}"/>
              </a:ext>
            </a:extLst>
          </p:cNvPr>
          <p:cNvSpPr txBox="1"/>
          <p:nvPr/>
        </p:nvSpPr>
        <p:spPr>
          <a:xfrm>
            <a:off x="980107" y="5243491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443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87653" y="1797049"/>
            <a:ext cx="64770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Headwind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- Shorter ground roll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		- Steeper angle of climb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     	     	- Better obstacle clearance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Tailwind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- Greatly increased ground roll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Shallow angle of climb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Reduced obstacle clearance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Crosswind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- Aircraft tends to  “weathercock” </a:t>
            </a:r>
          </a:p>
        </p:txBody>
      </p:sp>
      <p:pic>
        <p:nvPicPr>
          <p:cNvPr id="5124" name="Picture 2" descr="Image result for runway top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9" y="1828801"/>
            <a:ext cx="66198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35114"/>
          <a:stretch>
            <a:fillRect/>
          </a:stretch>
        </p:blipFill>
        <p:spPr bwMode="auto">
          <a:xfrm>
            <a:off x="8324851" y="5018089"/>
            <a:ext cx="145891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 rot="5400000">
            <a:off x="8204994" y="4375944"/>
            <a:ext cx="133350" cy="373062"/>
          </a:xfrm>
          <a:prstGeom prst="triangle">
            <a:avLst/>
          </a:prstGeom>
          <a:solidFill>
            <a:srgbClr val="FA8D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6402345"/>
            <a:ext cx="6350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1" name="Isosceles Triangle 10"/>
          <p:cNvSpPr/>
          <p:nvPr/>
        </p:nvSpPr>
        <p:spPr>
          <a:xfrm rot="6175335">
            <a:off x="7289007" y="5715752"/>
            <a:ext cx="153988" cy="396875"/>
          </a:xfrm>
          <a:prstGeom prst="triangle">
            <a:avLst/>
          </a:prstGeom>
          <a:solidFill>
            <a:srgbClr val="FA8D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2" name="Isosceles Triangle 11"/>
          <p:cNvSpPr/>
          <p:nvPr/>
        </p:nvSpPr>
        <p:spPr>
          <a:xfrm rot="15482439">
            <a:off x="6849270" y="5703052"/>
            <a:ext cx="157162" cy="422275"/>
          </a:xfrm>
          <a:prstGeom prst="triangle">
            <a:avLst/>
          </a:prstGeom>
          <a:solidFill>
            <a:srgbClr val="FA8D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cxnSp>
        <p:nvCxnSpPr>
          <p:cNvPr id="3" name="Straight Connector 2"/>
          <p:cNvCxnSpPr/>
          <p:nvPr/>
        </p:nvCxnSpPr>
        <p:spPr>
          <a:xfrm>
            <a:off x="7154863" y="5794333"/>
            <a:ext cx="0" cy="608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73351" y="5989595"/>
            <a:ext cx="1127125" cy="41275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324225" y="5983246"/>
            <a:ext cx="2655888" cy="442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98650" y="6402345"/>
            <a:ext cx="774700" cy="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1"/>
          </p:cNvCxnSpPr>
          <p:nvPr/>
        </p:nvCxnSpPr>
        <p:spPr>
          <a:xfrm>
            <a:off x="1905001" y="6426158"/>
            <a:ext cx="1431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Takeoff</a:t>
            </a:r>
            <a:endParaRPr lang="en-NZ" altLang="en-US" sz="24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202" flipH="1">
            <a:off x="3100442" y="6033620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202" flipH="1">
            <a:off x="2034508" y="6033620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1911B7-0915-4A90-B68F-71C28A9F7067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0BFAB-8B65-4794-94B0-DE3451F2A2E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6F77AA-92E9-418F-B7B7-6B5E3AFBD67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6 L 0.07591 -0.04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3.7037E-6 L 0.1608 -0.045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900000">
                                      <p:cBhvr>
                                        <p:cTn id="84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82434" y="1797049"/>
            <a:ext cx="904017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 </a:t>
            </a:r>
            <a:endParaRPr lang="en-AU" altLang="en-US" sz="9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Controls rate of descent</a:t>
            </a:r>
          </a:p>
          <a:p>
            <a:pPr eaLnBrk="1" hangingPunct="1">
              <a:defRPr/>
            </a:pPr>
            <a:endParaRPr lang="en-AU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Nose Attitude</a:t>
            </a:r>
            <a:endParaRPr lang="en-AU" altLang="en-US" sz="9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Controls airspeed</a:t>
            </a:r>
          </a:p>
          <a:p>
            <a:pPr eaLnBrk="1" hangingPunct="1">
              <a:defRPr/>
            </a:pPr>
            <a:endParaRPr lang="en-AU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 </a:t>
            </a: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lift reduces Vs allowing lower approach speed = Shorter ground roll</a:t>
            </a:r>
            <a:endParaRPr lang="en-AU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drag gives lower nose attitude for same airspeed = Better visibility</a:t>
            </a:r>
            <a:endParaRPr lang="en-AU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The steeper approach gives better obstacle clearance</a:t>
            </a:r>
          </a:p>
        </p:txBody>
      </p:sp>
      <p:pic>
        <p:nvPicPr>
          <p:cNvPr id="6150" name="Picture 6" descr="Image result for aircraft approach with and without f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07007"/>
            <a:ext cx="4572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ine 119"/>
          <p:cNvSpPr>
            <a:spLocks noChangeShapeType="1"/>
          </p:cNvSpPr>
          <p:nvPr/>
        </p:nvSpPr>
        <p:spPr bwMode="auto">
          <a:xfrm>
            <a:off x="5476876" y="3084513"/>
            <a:ext cx="2371725" cy="0"/>
          </a:xfrm>
          <a:prstGeom prst="line">
            <a:avLst/>
          </a:prstGeom>
          <a:noFill/>
          <a:ln w="38100">
            <a:solidFill>
              <a:srgbClr val="00BE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Line 119"/>
          <p:cNvSpPr>
            <a:spLocks noChangeShapeType="1"/>
          </p:cNvSpPr>
          <p:nvPr/>
        </p:nvSpPr>
        <p:spPr bwMode="auto">
          <a:xfrm>
            <a:off x="8143876" y="3084513"/>
            <a:ext cx="2371725" cy="0"/>
          </a:xfrm>
          <a:prstGeom prst="line">
            <a:avLst/>
          </a:prstGeom>
          <a:noFill/>
          <a:ln w="38100">
            <a:solidFill>
              <a:srgbClr val="00BE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32600" y="2133600"/>
            <a:ext cx="711200" cy="704850"/>
            <a:chOff x="4514545" y="1473322"/>
            <a:chExt cx="1439863" cy="1428750"/>
          </a:xfrm>
        </p:grpSpPr>
        <p:grpSp>
          <p:nvGrpSpPr>
            <p:cNvPr id="10282" name="Group 55"/>
            <p:cNvGrpSpPr>
              <a:grpSpLocks/>
            </p:cNvGrpSpPr>
            <p:nvPr/>
          </p:nvGrpSpPr>
          <p:grpSpPr bwMode="auto">
            <a:xfrm>
              <a:off x="4514545" y="1473322"/>
              <a:ext cx="1439863" cy="1428750"/>
              <a:chOff x="7236296" y="776795"/>
              <a:chExt cx="1440160" cy="1428069"/>
            </a:xfrm>
          </p:grpSpPr>
          <p:pic>
            <p:nvPicPr>
              <p:cNvPr id="10284" name="Picture 2" descr="Related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776795"/>
                <a:ext cx="1440160" cy="142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Rectangle 57"/>
              <p:cNvSpPr/>
              <p:nvPr/>
            </p:nvSpPr>
            <p:spPr>
              <a:xfrm rot="2291305">
                <a:off x="7705634" y="1403988"/>
                <a:ext cx="536846" cy="1736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038694">
                <a:off x="8146041" y="1703110"/>
                <a:ext cx="228239" cy="45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123537" y="1642000"/>
                <a:ext cx="131801" cy="868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133182" y="1699895"/>
                <a:ext cx="170375" cy="45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</p:grpSp>
        <p:pic>
          <p:nvPicPr>
            <p:cNvPr id="10283" name="Picture 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0" t="25441" r="20862" b="26147"/>
            <a:stretch>
              <a:fillRect/>
            </a:stretch>
          </p:blipFill>
          <p:spPr bwMode="auto">
            <a:xfrm rot="-4185769">
              <a:off x="4759021" y="1806695"/>
              <a:ext cx="984251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332914" y="2119314"/>
            <a:ext cx="725487" cy="719137"/>
            <a:chOff x="7094537" y="1493958"/>
            <a:chExt cx="1439863" cy="1428750"/>
          </a:xfrm>
        </p:grpSpPr>
        <p:grpSp>
          <p:nvGrpSpPr>
            <p:cNvPr id="10275" name="Group 62"/>
            <p:cNvGrpSpPr>
              <a:grpSpLocks/>
            </p:cNvGrpSpPr>
            <p:nvPr/>
          </p:nvGrpSpPr>
          <p:grpSpPr bwMode="auto">
            <a:xfrm>
              <a:off x="7094537" y="1493958"/>
              <a:ext cx="1439863" cy="1428750"/>
              <a:chOff x="7236296" y="776795"/>
              <a:chExt cx="1440160" cy="1428069"/>
            </a:xfrm>
          </p:grpSpPr>
          <p:pic>
            <p:nvPicPr>
              <p:cNvPr id="10277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776795"/>
                <a:ext cx="1440160" cy="1428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 rot="2291305">
                <a:off x="7705844" y="1404136"/>
                <a:ext cx="535727" cy="1733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2038694">
                <a:off x="8143881" y="1703622"/>
                <a:ext cx="230047" cy="441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124973" y="1643724"/>
                <a:ext cx="129204" cy="8196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131276" y="1700468"/>
                <a:ext cx="173323" cy="441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NZ"/>
              </a:p>
            </p:txBody>
          </p:sp>
        </p:grpSp>
        <p:pic>
          <p:nvPicPr>
            <p:cNvPr id="10276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0" t="25441" r="20862" b="26147"/>
            <a:stretch>
              <a:fillRect/>
            </a:stretch>
          </p:blipFill>
          <p:spPr bwMode="auto">
            <a:xfrm rot="-2670451">
              <a:off x="7339013" y="1827332"/>
              <a:ext cx="984250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13626" y="5093857"/>
            <a:ext cx="3254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Note: </a:t>
            </a:r>
            <a:r>
              <a:rPr lang="en-NZ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Use brakes as required depending on runway length available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Brakes off during landing!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84839" y="2792413"/>
            <a:ext cx="1639887" cy="793750"/>
            <a:chOff x="3048000" y="2990722"/>
            <a:chExt cx="2270125" cy="1098550"/>
          </a:xfrm>
        </p:grpSpPr>
        <p:sp>
          <p:nvSpPr>
            <p:cNvPr id="32" name="Oval 3"/>
            <p:cNvSpPr/>
            <p:nvPr/>
          </p:nvSpPr>
          <p:spPr>
            <a:xfrm>
              <a:off x="3557844" y="3550982"/>
              <a:ext cx="1230659" cy="202133"/>
            </a:xfrm>
            <a:custGeom>
              <a:avLst/>
              <a:gdLst>
                <a:gd name="connsiteX0" fmla="*/ 0 w 914400"/>
                <a:gd name="connsiteY0" fmla="*/ 86551 h 173101"/>
                <a:gd name="connsiteX1" fmla="*/ 457200 w 914400"/>
                <a:gd name="connsiteY1" fmla="*/ 0 h 173101"/>
                <a:gd name="connsiteX2" fmla="*/ 914400 w 914400"/>
                <a:gd name="connsiteY2" fmla="*/ 86551 h 173101"/>
                <a:gd name="connsiteX3" fmla="*/ 457200 w 914400"/>
                <a:gd name="connsiteY3" fmla="*/ 173102 h 173101"/>
                <a:gd name="connsiteX4" fmla="*/ 0 w 914400"/>
                <a:gd name="connsiteY4" fmla="*/ 86551 h 173101"/>
                <a:gd name="connsiteX0" fmla="*/ 0 w 925336"/>
                <a:gd name="connsiteY0" fmla="*/ 86551 h 176631"/>
                <a:gd name="connsiteX1" fmla="*/ 457200 w 925336"/>
                <a:gd name="connsiteY1" fmla="*/ 0 h 176631"/>
                <a:gd name="connsiteX2" fmla="*/ 914400 w 925336"/>
                <a:gd name="connsiteY2" fmla="*/ 86551 h 176631"/>
                <a:gd name="connsiteX3" fmla="*/ 755951 w 925336"/>
                <a:gd name="connsiteY3" fmla="*/ 152676 h 176631"/>
                <a:gd name="connsiteX4" fmla="*/ 457200 w 925336"/>
                <a:gd name="connsiteY4" fmla="*/ 173102 h 176631"/>
                <a:gd name="connsiteX5" fmla="*/ 0 w 925336"/>
                <a:gd name="connsiteY5" fmla="*/ 86551 h 176631"/>
                <a:gd name="connsiteX0" fmla="*/ 0 w 1096846"/>
                <a:gd name="connsiteY0" fmla="*/ 86551 h 218681"/>
                <a:gd name="connsiteX1" fmla="*/ 457200 w 1096846"/>
                <a:gd name="connsiteY1" fmla="*/ 0 h 218681"/>
                <a:gd name="connsiteX2" fmla="*/ 914400 w 1096846"/>
                <a:gd name="connsiteY2" fmla="*/ 86551 h 218681"/>
                <a:gd name="connsiteX3" fmla="*/ 1079123 w 1096846"/>
                <a:gd name="connsiteY3" fmla="*/ 215307 h 218681"/>
                <a:gd name="connsiteX4" fmla="*/ 457200 w 1096846"/>
                <a:gd name="connsiteY4" fmla="*/ 173102 h 218681"/>
                <a:gd name="connsiteX5" fmla="*/ 0 w 1096846"/>
                <a:gd name="connsiteY5" fmla="*/ 86551 h 218681"/>
                <a:gd name="connsiteX0" fmla="*/ 29387 w 1126233"/>
                <a:gd name="connsiteY0" fmla="*/ 86551 h 218322"/>
                <a:gd name="connsiteX1" fmla="*/ 486587 w 1126233"/>
                <a:gd name="connsiteY1" fmla="*/ 0 h 218322"/>
                <a:gd name="connsiteX2" fmla="*/ 943787 w 1126233"/>
                <a:gd name="connsiteY2" fmla="*/ 86551 h 218322"/>
                <a:gd name="connsiteX3" fmla="*/ 1108510 w 1126233"/>
                <a:gd name="connsiteY3" fmla="*/ 215307 h 218322"/>
                <a:gd name="connsiteX4" fmla="*/ 486587 w 1126233"/>
                <a:gd name="connsiteY4" fmla="*/ 173102 h 218322"/>
                <a:gd name="connsiteX5" fmla="*/ 93901 w 1126233"/>
                <a:gd name="connsiteY5" fmla="*/ 122613 h 218322"/>
                <a:gd name="connsiteX6" fmla="*/ 29387 w 1126233"/>
                <a:gd name="connsiteY6" fmla="*/ 86551 h 218322"/>
                <a:gd name="connsiteX0" fmla="*/ 217935 w 1314781"/>
                <a:gd name="connsiteY0" fmla="*/ 86551 h 234767"/>
                <a:gd name="connsiteX1" fmla="*/ 675135 w 1314781"/>
                <a:gd name="connsiteY1" fmla="*/ 0 h 234767"/>
                <a:gd name="connsiteX2" fmla="*/ 1132335 w 1314781"/>
                <a:gd name="connsiteY2" fmla="*/ 86551 h 234767"/>
                <a:gd name="connsiteX3" fmla="*/ 1297058 w 1314781"/>
                <a:gd name="connsiteY3" fmla="*/ 215307 h 234767"/>
                <a:gd name="connsiteX4" fmla="*/ 675135 w 1314781"/>
                <a:gd name="connsiteY4" fmla="*/ 173102 h 234767"/>
                <a:gd name="connsiteX5" fmla="*/ 19402 w 1314781"/>
                <a:gd name="connsiteY5" fmla="*/ 232842 h 234767"/>
                <a:gd name="connsiteX6" fmla="*/ 217935 w 1314781"/>
                <a:gd name="connsiteY6" fmla="*/ 86551 h 234767"/>
                <a:gd name="connsiteX0" fmla="*/ 206326 w 1303172"/>
                <a:gd name="connsiteY0" fmla="*/ 86551 h 224969"/>
                <a:gd name="connsiteX1" fmla="*/ 663526 w 1303172"/>
                <a:gd name="connsiteY1" fmla="*/ 0 h 224969"/>
                <a:gd name="connsiteX2" fmla="*/ 1120726 w 1303172"/>
                <a:gd name="connsiteY2" fmla="*/ 86551 h 224969"/>
                <a:gd name="connsiteX3" fmla="*/ 1285449 w 1303172"/>
                <a:gd name="connsiteY3" fmla="*/ 215307 h 224969"/>
                <a:gd name="connsiteX4" fmla="*/ 663526 w 1303172"/>
                <a:gd name="connsiteY4" fmla="*/ 173102 h 224969"/>
                <a:gd name="connsiteX5" fmla="*/ 20319 w 1303172"/>
                <a:gd name="connsiteY5" fmla="*/ 222821 h 224969"/>
                <a:gd name="connsiteX6" fmla="*/ 206326 w 1303172"/>
                <a:gd name="connsiteY6" fmla="*/ 86551 h 224969"/>
                <a:gd name="connsiteX0" fmla="*/ 186007 w 1282853"/>
                <a:gd name="connsiteY0" fmla="*/ 86551 h 224969"/>
                <a:gd name="connsiteX1" fmla="*/ 643207 w 1282853"/>
                <a:gd name="connsiteY1" fmla="*/ 0 h 224969"/>
                <a:gd name="connsiteX2" fmla="*/ 1100407 w 1282853"/>
                <a:gd name="connsiteY2" fmla="*/ 86551 h 224969"/>
                <a:gd name="connsiteX3" fmla="*/ 1265130 w 1282853"/>
                <a:gd name="connsiteY3" fmla="*/ 215307 h 224969"/>
                <a:gd name="connsiteX4" fmla="*/ 643207 w 1282853"/>
                <a:gd name="connsiteY4" fmla="*/ 173102 h 224969"/>
                <a:gd name="connsiteX5" fmla="*/ 0 w 1282853"/>
                <a:gd name="connsiteY5" fmla="*/ 222821 h 224969"/>
                <a:gd name="connsiteX6" fmla="*/ 186007 w 1282853"/>
                <a:gd name="connsiteY6" fmla="*/ 86551 h 224969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73102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43207 w 1265130"/>
                <a:gd name="connsiteY4" fmla="*/ 128008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28007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5686 w 1234809"/>
                <a:gd name="connsiteY0" fmla="*/ 86551 h 215307"/>
                <a:gd name="connsiteX1" fmla="*/ 612886 w 1234809"/>
                <a:gd name="connsiteY1" fmla="*/ 0 h 215307"/>
                <a:gd name="connsiteX2" fmla="*/ 1070086 w 1234809"/>
                <a:gd name="connsiteY2" fmla="*/ 86551 h 215307"/>
                <a:gd name="connsiteX3" fmla="*/ 1234809 w 1234809"/>
                <a:gd name="connsiteY3" fmla="*/ 215307 h 215307"/>
                <a:gd name="connsiteX4" fmla="*/ 603361 w 1234809"/>
                <a:gd name="connsiteY4" fmla="*/ 128007 h 215307"/>
                <a:gd name="connsiteX5" fmla="*/ 635 w 1234809"/>
                <a:gd name="connsiteY5" fmla="*/ 187103 h 215307"/>
                <a:gd name="connsiteX6" fmla="*/ 155686 w 1234809"/>
                <a:gd name="connsiteY6" fmla="*/ 86551 h 215307"/>
                <a:gd name="connsiteX0" fmla="*/ 155393 w 1234516"/>
                <a:gd name="connsiteY0" fmla="*/ 86551 h 215307"/>
                <a:gd name="connsiteX1" fmla="*/ 612593 w 1234516"/>
                <a:gd name="connsiteY1" fmla="*/ 0 h 215307"/>
                <a:gd name="connsiteX2" fmla="*/ 1069793 w 1234516"/>
                <a:gd name="connsiteY2" fmla="*/ 86551 h 215307"/>
                <a:gd name="connsiteX3" fmla="*/ 1234516 w 1234516"/>
                <a:gd name="connsiteY3" fmla="*/ 215307 h 215307"/>
                <a:gd name="connsiteX4" fmla="*/ 603068 w 1234516"/>
                <a:gd name="connsiteY4" fmla="*/ 128007 h 215307"/>
                <a:gd name="connsiteX5" fmla="*/ 342 w 1234516"/>
                <a:gd name="connsiteY5" fmla="*/ 187103 h 215307"/>
                <a:gd name="connsiteX6" fmla="*/ 155393 w 1234516"/>
                <a:gd name="connsiteY6" fmla="*/ 86551 h 215307"/>
                <a:gd name="connsiteX0" fmla="*/ 155393 w 1235415"/>
                <a:gd name="connsiteY0" fmla="*/ 86551 h 215307"/>
                <a:gd name="connsiteX1" fmla="*/ 612593 w 1235415"/>
                <a:gd name="connsiteY1" fmla="*/ 0 h 215307"/>
                <a:gd name="connsiteX2" fmla="*/ 1069793 w 1235415"/>
                <a:gd name="connsiteY2" fmla="*/ 86551 h 215307"/>
                <a:gd name="connsiteX3" fmla="*/ 1234516 w 1235415"/>
                <a:gd name="connsiteY3" fmla="*/ 215307 h 215307"/>
                <a:gd name="connsiteX4" fmla="*/ 603068 w 1235415"/>
                <a:gd name="connsiteY4" fmla="*/ 128007 h 215307"/>
                <a:gd name="connsiteX5" fmla="*/ 342 w 1235415"/>
                <a:gd name="connsiteY5" fmla="*/ 187103 h 215307"/>
                <a:gd name="connsiteX6" fmla="*/ 155393 w 1235415"/>
                <a:gd name="connsiteY6" fmla="*/ 86551 h 215307"/>
                <a:gd name="connsiteX0" fmla="*/ 155393 w 1235519"/>
                <a:gd name="connsiteY0" fmla="*/ 86552 h 215308"/>
                <a:gd name="connsiteX1" fmla="*/ 612593 w 1235519"/>
                <a:gd name="connsiteY1" fmla="*/ 1 h 215308"/>
                <a:gd name="connsiteX2" fmla="*/ 1084081 w 1235519"/>
                <a:gd name="connsiteY2" fmla="*/ 88933 h 215308"/>
                <a:gd name="connsiteX3" fmla="*/ 1234516 w 1235519"/>
                <a:gd name="connsiteY3" fmla="*/ 215308 h 215308"/>
                <a:gd name="connsiteX4" fmla="*/ 603068 w 1235519"/>
                <a:gd name="connsiteY4" fmla="*/ 128008 h 215308"/>
                <a:gd name="connsiteX5" fmla="*/ 342 w 1235519"/>
                <a:gd name="connsiteY5" fmla="*/ 187104 h 215308"/>
                <a:gd name="connsiteX6" fmla="*/ 155393 w 1235519"/>
                <a:gd name="connsiteY6" fmla="*/ 86552 h 215308"/>
                <a:gd name="connsiteX0" fmla="*/ 155668 w 1235794"/>
                <a:gd name="connsiteY0" fmla="*/ 86553 h 215309"/>
                <a:gd name="connsiteX1" fmla="*/ 600962 w 1235794"/>
                <a:gd name="connsiteY1" fmla="*/ 2 h 215309"/>
                <a:gd name="connsiteX2" fmla="*/ 1084356 w 1235794"/>
                <a:gd name="connsiteY2" fmla="*/ 88934 h 215309"/>
                <a:gd name="connsiteX3" fmla="*/ 1234791 w 1235794"/>
                <a:gd name="connsiteY3" fmla="*/ 215309 h 215309"/>
                <a:gd name="connsiteX4" fmla="*/ 603343 w 1235794"/>
                <a:gd name="connsiteY4" fmla="*/ 128009 h 215309"/>
                <a:gd name="connsiteX5" fmla="*/ 617 w 1235794"/>
                <a:gd name="connsiteY5" fmla="*/ 187105 h 215309"/>
                <a:gd name="connsiteX6" fmla="*/ 155668 w 1235794"/>
                <a:gd name="connsiteY6" fmla="*/ 86553 h 215309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84356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77212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229940 w 1292395"/>
                <a:gd name="connsiteY0" fmla="*/ 86553 h 202258"/>
                <a:gd name="connsiteX1" fmla="*/ 675234 w 1292395"/>
                <a:gd name="connsiteY1" fmla="*/ 2 h 202258"/>
                <a:gd name="connsiteX2" fmla="*/ 1151484 w 1292395"/>
                <a:gd name="connsiteY2" fmla="*/ 88934 h 202258"/>
                <a:gd name="connsiteX3" fmla="*/ 1292395 w 1292395"/>
                <a:gd name="connsiteY3" fmla="*/ 186735 h 202258"/>
                <a:gd name="connsiteX4" fmla="*/ 62983 w 1292395"/>
                <a:gd name="connsiteY4" fmla="*/ 191867 h 202258"/>
                <a:gd name="connsiteX5" fmla="*/ 229940 w 1292395"/>
                <a:gd name="connsiteY5" fmla="*/ 86553 h 202258"/>
                <a:gd name="connsiteX0" fmla="*/ 166966 w 1229421"/>
                <a:gd name="connsiteY0" fmla="*/ 86553 h 202258"/>
                <a:gd name="connsiteX1" fmla="*/ 612260 w 1229421"/>
                <a:gd name="connsiteY1" fmla="*/ 2 h 202258"/>
                <a:gd name="connsiteX2" fmla="*/ 1088510 w 1229421"/>
                <a:gd name="connsiteY2" fmla="*/ 88934 h 202258"/>
                <a:gd name="connsiteX3" fmla="*/ 1229421 w 1229421"/>
                <a:gd name="connsiteY3" fmla="*/ 186735 h 202258"/>
                <a:gd name="connsiteX4" fmla="*/ 9 w 1229421"/>
                <a:gd name="connsiteY4" fmla="*/ 191867 h 202258"/>
                <a:gd name="connsiteX5" fmla="*/ 166966 w 1229421"/>
                <a:gd name="connsiteY5" fmla="*/ 8655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21" h="202258">
                  <a:moveTo>
                    <a:pt x="166966" y="86553"/>
                  </a:moveTo>
                  <a:cubicBezTo>
                    <a:pt x="269008" y="54576"/>
                    <a:pt x="458669" y="-395"/>
                    <a:pt x="612260" y="2"/>
                  </a:cubicBezTo>
                  <a:cubicBezTo>
                    <a:pt x="765851" y="399"/>
                    <a:pt x="1038718" y="63488"/>
                    <a:pt x="1088510" y="88934"/>
                  </a:cubicBezTo>
                  <a:cubicBezTo>
                    <a:pt x="1138302" y="114380"/>
                    <a:pt x="1223198" y="165537"/>
                    <a:pt x="1229421" y="186735"/>
                  </a:cubicBezTo>
                  <a:cubicBezTo>
                    <a:pt x="1048004" y="203890"/>
                    <a:pt x="177085" y="208564"/>
                    <a:pt x="9" y="191867"/>
                  </a:cubicBezTo>
                  <a:cubicBezTo>
                    <a:pt x="-855" y="189458"/>
                    <a:pt x="64924" y="118530"/>
                    <a:pt x="166966" y="8655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Z"/>
            </a:p>
          </p:txBody>
        </p:sp>
        <p:pic>
          <p:nvPicPr>
            <p:cNvPr id="10274" name="Picture 2" descr="Fig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990722"/>
              <a:ext cx="227012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305800" y="2944813"/>
            <a:ext cx="1639888" cy="793750"/>
            <a:chOff x="3048000" y="2990722"/>
            <a:chExt cx="2270125" cy="1098550"/>
          </a:xfrm>
        </p:grpSpPr>
        <p:sp>
          <p:nvSpPr>
            <p:cNvPr id="35" name="Oval 3"/>
            <p:cNvSpPr/>
            <p:nvPr/>
          </p:nvSpPr>
          <p:spPr>
            <a:xfrm>
              <a:off x="3557844" y="3550982"/>
              <a:ext cx="1230658" cy="202133"/>
            </a:xfrm>
            <a:custGeom>
              <a:avLst/>
              <a:gdLst>
                <a:gd name="connsiteX0" fmla="*/ 0 w 914400"/>
                <a:gd name="connsiteY0" fmla="*/ 86551 h 173101"/>
                <a:gd name="connsiteX1" fmla="*/ 457200 w 914400"/>
                <a:gd name="connsiteY1" fmla="*/ 0 h 173101"/>
                <a:gd name="connsiteX2" fmla="*/ 914400 w 914400"/>
                <a:gd name="connsiteY2" fmla="*/ 86551 h 173101"/>
                <a:gd name="connsiteX3" fmla="*/ 457200 w 914400"/>
                <a:gd name="connsiteY3" fmla="*/ 173102 h 173101"/>
                <a:gd name="connsiteX4" fmla="*/ 0 w 914400"/>
                <a:gd name="connsiteY4" fmla="*/ 86551 h 173101"/>
                <a:gd name="connsiteX0" fmla="*/ 0 w 925336"/>
                <a:gd name="connsiteY0" fmla="*/ 86551 h 176631"/>
                <a:gd name="connsiteX1" fmla="*/ 457200 w 925336"/>
                <a:gd name="connsiteY1" fmla="*/ 0 h 176631"/>
                <a:gd name="connsiteX2" fmla="*/ 914400 w 925336"/>
                <a:gd name="connsiteY2" fmla="*/ 86551 h 176631"/>
                <a:gd name="connsiteX3" fmla="*/ 755951 w 925336"/>
                <a:gd name="connsiteY3" fmla="*/ 152676 h 176631"/>
                <a:gd name="connsiteX4" fmla="*/ 457200 w 925336"/>
                <a:gd name="connsiteY4" fmla="*/ 173102 h 176631"/>
                <a:gd name="connsiteX5" fmla="*/ 0 w 925336"/>
                <a:gd name="connsiteY5" fmla="*/ 86551 h 176631"/>
                <a:gd name="connsiteX0" fmla="*/ 0 w 1096846"/>
                <a:gd name="connsiteY0" fmla="*/ 86551 h 218681"/>
                <a:gd name="connsiteX1" fmla="*/ 457200 w 1096846"/>
                <a:gd name="connsiteY1" fmla="*/ 0 h 218681"/>
                <a:gd name="connsiteX2" fmla="*/ 914400 w 1096846"/>
                <a:gd name="connsiteY2" fmla="*/ 86551 h 218681"/>
                <a:gd name="connsiteX3" fmla="*/ 1079123 w 1096846"/>
                <a:gd name="connsiteY3" fmla="*/ 215307 h 218681"/>
                <a:gd name="connsiteX4" fmla="*/ 457200 w 1096846"/>
                <a:gd name="connsiteY4" fmla="*/ 173102 h 218681"/>
                <a:gd name="connsiteX5" fmla="*/ 0 w 1096846"/>
                <a:gd name="connsiteY5" fmla="*/ 86551 h 218681"/>
                <a:gd name="connsiteX0" fmla="*/ 29387 w 1126233"/>
                <a:gd name="connsiteY0" fmla="*/ 86551 h 218322"/>
                <a:gd name="connsiteX1" fmla="*/ 486587 w 1126233"/>
                <a:gd name="connsiteY1" fmla="*/ 0 h 218322"/>
                <a:gd name="connsiteX2" fmla="*/ 943787 w 1126233"/>
                <a:gd name="connsiteY2" fmla="*/ 86551 h 218322"/>
                <a:gd name="connsiteX3" fmla="*/ 1108510 w 1126233"/>
                <a:gd name="connsiteY3" fmla="*/ 215307 h 218322"/>
                <a:gd name="connsiteX4" fmla="*/ 486587 w 1126233"/>
                <a:gd name="connsiteY4" fmla="*/ 173102 h 218322"/>
                <a:gd name="connsiteX5" fmla="*/ 93901 w 1126233"/>
                <a:gd name="connsiteY5" fmla="*/ 122613 h 218322"/>
                <a:gd name="connsiteX6" fmla="*/ 29387 w 1126233"/>
                <a:gd name="connsiteY6" fmla="*/ 86551 h 218322"/>
                <a:gd name="connsiteX0" fmla="*/ 217935 w 1314781"/>
                <a:gd name="connsiteY0" fmla="*/ 86551 h 234767"/>
                <a:gd name="connsiteX1" fmla="*/ 675135 w 1314781"/>
                <a:gd name="connsiteY1" fmla="*/ 0 h 234767"/>
                <a:gd name="connsiteX2" fmla="*/ 1132335 w 1314781"/>
                <a:gd name="connsiteY2" fmla="*/ 86551 h 234767"/>
                <a:gd name="connsiteX3" fmla="*/ 1297058 w 1314781"/>
                <a:gd name="connsiteY3" fmla="*/ 215307 h 234767"/>
                <a:gd name="connsiteX4" fmla="*/ 675135 w 1314781"/>
                <a:gd name="connsiteY4" fmla="*/ 173102 h 234767"/>
                <a:gd name="connsiteX5" fmla="*/ 19402 w 1314781"/>
                <a:gd name="connsiteY5" fmla="*/ 232842 h 234767"/>
                <a:gd name="connsiteX6" fmla="*/ 217935 w 1314781"/>
                <a:gd name="connsiteY6" fmla="*/ 86551 h 234767"/>
                <a:gd name="connsiteX0" fmla="*/ 206326 w 1303172"/>
                <a:gd name="connsiteY0" fmla="*/ 86551 h 224969"/>
                <a:gd name="connsiteX1" fmla="*/ 663526 w 1303172"/>
                <a:gd name="connsiteY1" fmla="*/ 0 h 224969"/>
                <a:gd name="connsiteX2" fmla="*/ 1120726 w 1303172"/>
                <a:gd name="connsiteY2" fmla="*/ 86551 h 224969"/>
                <a:gd name="connsiteX3" fmla="*/ 1285449 w 1303172"/>
                <a:gd name="connsiteY3" fmla="*/ 215307 h 224969"/>
                <a:gd name="connsiteX4" fmla="*/ 663526 w 1303172"/>
                <a:gd name="connsiteY4" fmla="*/ 173102 h 224969"/>
                <a:gd name="connsiteX5" fmla="*/ 20319 w 1303172"/>
                <a:gd name="connsiteY5" fmla="*/ 222821 h 224969"/>
                <a:gd name="connsiteX6" fmla="*/ 206326 w 1303172"/>
                <a:gd name="connsiteY6" fmla="*/ 86551 h 224969"/>
                <a:gd name="connsiteX0" fmla="*/ 186007 w 1282853"/>
                <a:gd name="connsiteY0" fmla="*/ 86551 h 224969"/>
                <a:gd name="connsiteX1" fmla="*/ 643207 w 1282853"/>
                <a:gd name="connsiteY1" fmla="*/ 0 h 224969"/>
                <a:gd name="connsiteX2" fmla="*/ 1100407 w 1282853"/>
                <a:gd name="connsiteY2" fmla="*/ 86551 h 224969"/>
                <a:gd name="connsiteX3" fmla="*/ 1265130 w 1282853"/>
                <a:gd name="connsiteY3" fmla="*/ 215307 h 224969"/>
                <a:gd name="connsiteX4" fmla="*/ 643207 w 1282853"/>
                <a:gd name="connsiteY4" fmla="*/ 173102 h 224969"/>
                <a:gd name="connsiteX5" fmla="*/ 0 w 1282853"/>
                <a:gd name="connsiteY5" fmla="*/ 222821 h 224969"/>
                <a:gd name="connsiteX6" fmla="*/ 186007 w 1282853"/>
                <a:gd name="connsiteY6" fmla="*/ 86551 h 224969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73102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82853"/>
                <a:gd name="connsiteY0" fmla="*/ 86551 h 222823"/>
                <a:gd name="connsiteX1" fmla="*/ 643207 w 1282853"/>
                <a:gd name="connsiteY1" fmla="*/ 0 h 222823"/>
                <a:gd name="connsiteX2" fmla="*/ 1100407 w 1282853"/>
                <a:gd name="connsiteY2" fmla="*/ 86551 h 222823"/>
                <a:gd name="connsiteX3" fmla="*/ 1265130 w 1282853"/>
                <a:gd name="connsiteY3" fmla="*/ 215307 h 222823"/>
                <a:gd name="connsiteX4" fmla="*/ 643207 w 1282853"/>
                <a:gd name="connsiteY4" fmla="*/ 128008 h 222823"/>
                <a:gd name="connsiteX5" fmla="*/ 0 w 1282853"/>
                <a:gd name="connsiteY5" fmla="*/ 222821 h 222823"/>
                <a:gd name="connsiteX6" fmla="*/ 186007 w 1282853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43207 w 1265130"/>
                <a:gd name="connsiteY4" fmla="*/ 128008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007 w 1265130"/>
                <a:gd name="connsiteY0" fmla="*/ 86551 h 222823"/>
                <a:gd name="connsiteX1" fmla="*/ 643207 w 1265130"/>
                <a:gd name="connsiteY1" fmla="*/ 0 h 222823"/>
                <a:gd name="connsiteX2" fmla="*/ 1100407 w 1265130"/>
                <a:gd name="connsiteY2" fmla="*/ 86551 h 222823"/>
                <a:gd name="connsiteX3" fmla="*/ 1265130 w 1265130"/>
                <a:gd name="connsiteY3" fmla="*/ 215307 h 222823"/>
                <a:gd name="connsiteX4" fmla="*/ 633682 w 1265130"/>
                <a:gd name="connsiteY4" fmla="*/ 135151 h 222823"/>
                <a:gd name="connsiteX5" fmla="*/ 0 w 1265130"/>
                <a:gd name="connsiteY5" fmla="*/ 222821 h 222823"/>
                <a:gd name="connsiteX6" fmla="*/ 186007 w 1265130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86469 w 1265592"/>
                <a:gd name="connsiteY0" fmla="*/ 86551 h 222823"/>
                <a:gd name="connsiteX1" fmla="*/ 643669 w 1265592"/>
                <a:gd name="connsiteY1" fmla="*/ 0 h 222823"/>
                <a:gd name="connsiteX2" fmla="*/ 1100869 w 1265592"/>
                <a:gd name="connsiteY2" fmla="*/ 86551 h 222823"/>
                <a:gd name="connsiteX3" fmla="*/ 1265592 w 1265592"/>
                <a:gd name="connsiteY3" fmla="*/ 215307 h 222823"/>
                <a:gd name="connsiteX4" fmla="*/ 634144 w 1265592"/>
                <a:gd name="connsiteY4" fmla="*/ 135151 h 222823"/>
                <a:gd name="connsiteX5" fmla="*/ 462 w 1265592"/>
                <a:gd name="connsiteY5" fmla="*/ 222821 h 222823"/>
                <a:gd name="connsiteX6" fmla="*/ 186469 w 1265592"/>
                <a:gd name="connsiteY6" fmla="*/ 86551 h 222823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35151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8050 w 1237173"/>
                <a:gd name="connsiteY0" fmla="*/ 86551 h 215307"/>
                <a:gd name="connsiteX1" fmla="*/ 615250 w 1237173"/>
                <a:gd name="connsiteY1" fmla="*/ 0 h 215307"/>
                <a:gd name="connsiteX2" fmla="*/ 1072450 w 1237173"/>
                <a:gd name="connsiteY2" fmla="*/ 86551 h 215307"/>
                <a:gd name="connsiteX3" fmla="*/ 1237173 w 1237173"/>
                <a:gd name="connsiteY3" fmla="*/ 215307 h 215307"/>
                <a:gd name="connsiteX4" fmla="*/ 605725 w 1237173"/>
                <a:gd name="connsiteY4" fmla="*/ 128007 h 215307"/>
                <a:gd name="connsiteX5" fmla="*/ 618 w 1237173"/>
                <a:gd name="connsiteY5" fmla="*/ 199009 h 215307"/>
                <a:gd name="connsiteX6" fmla="*/ 158050 w 1237173"/>
                <a:gd name="connsiteY6" fmla="*/ 86551 h 215307"/>
                <a:gd name="connsiteX0" fmla="*/ 155686 w 1234809"/>
                <a:gd name="connsiteY0" fmla="*/ 86551 h 215307"/>
                <a:gd name="connsiteX1" fmla="*/ 612886 w 1234809"/>
                <a:gd name="connsiteY1" fmla="*/ 0 h 215307"/>
                <a:gd name="connsiteX2" fmla="*/ 1070086 w 1234809"/>
                <a:gd name="connsiteY2" fmla="*/ 86551 h 215307"/>
                <a:gd name="connsiteX3" fmla="*/ 1234809 w 1234809"/>
                <a:gd name="connsiteY3" fmla="*/ 215307 h 215307"/>
                <a:gd name="connsiteX4" fmla="*/ 603361 w 1234809"/>
                <a:gd name="connsiteY4" fmla="*/ 128007 h 215307"/>
                <a:gd name="connsiteX5" fmla="*/ 635 w 1234809"/>
                <a:gd name="connsiteY5" fmla="*/ 187103 h 215307"/>
                <a:gd name="connsiteX6" fmla="*/ 155686 w 1234809"/>
                <a:gd name="connsiteY6" fmla="*/ 86551 h 215307"/>
                <a:gd name="connsiteX0" fmla="*/ 155393 w 1234516"/>
                <a:gd name="connsiteY0" fmla="*/ 86551 h 215307"/>
                <a:gd name="connsiteX1" fmla="*/ 612593 w 1234516"/>
                <a:gd name="connsiteY1" fmla="*/ 0 h 215307"/>
                <a:gd name="connsiteX2" fmla="*/ 1069793 w 1234516"/>
                <a:gd name="connsiteY2" fmla="*/ 86551 h 215307"/>
                <a:gd name="connsiteX3" fmla="*/ 1234516 w 1234516"/>
                <a:gd name="connsiteY3" fmla="*/ 215307 h 215307"/>
                <a:gd name="connsiteX4" fmla="*/ 603068 w 1234516"/>
                <a:gd name="connsiteY4" fmla="*/ 128007 h 215307"/>
                <a:gd name="connsiteX5" fmla="*/ 342 w 1234516"/>
                <a:gd name="connsiteY5" fmla="*/ 187103 h 215307"/>
                <a:gd name="connsiteX6" fmla="*/ 155393 w 1234516"/>
                <a:gd name="connsiteY6" fmla="*/ 86551 h 215307"/>
                <a:gd name="connsiteX0" fmla="*/ 155393 w 1235415"/>
                <a:gd name="connsiteY0" fmla="*/ 86551 h 215307"/>
                <a:gd name="connsiteX1" fmla="*/ 612593 w 1235415"/>
                <a:gd name="connsiteY1" fmla="*/ 0 h 215307"/>
                <a:gd name="connsiteX2" fmla="*/ 1069793 w 1235415"/>
                <a:gd name="connsiteY2" fmla="*/ 86551 h 215307"/>
                <a:gd name="connsiteX3" fmla="*/ 1234516 w 1235415"/>
                <a:gd name="connsiteY3" fmla="*/ 215307 h 215307"/>
                <a:gd name="connsiteX4" fmla="*/ 603068 w 1235415"/>
                <a:gd name="connsiteY4" fmla="*/ 128007 h 215307"/>
                <a:gd name="connsiteX5" fmla="*/ 342 w 1235415"/>
                <a:gd name="connsiteY5" fmla="*/ 187103 h 215307"/>
                <a:gd name="connsiteX6" fmla="*/ 155393 w 1235415"/>
                <a:gd name="connsiteY6" fmla="*/ 86551 h 215307"/>
                <a:gd name="connsiteX0" fmla="*/ 155393 w 1235519"/>
                <a:gd name="connsiteY0" fmla="*/ 86552 h 215308"/>
                <a:gd name="connsiteX1" fmla="*/ 612593 w 1235519"/>
                <a:gd name="connsiteY1" fmla="*/ 1 h 215308"/>
                <a:gd name="connsiteX2" fmla="*/ 1084081 w 1235519"/>
                <a:gd name="connsiteY2" fmla="*/ 88933 h 215308"/>
                <a:gd name="connsiteX3" fmla="*/ 1234516 w 1235519"/>
                <a:gd name="connsiteY3" fmla="*/ 215308 h 215308"/>
                <a:gd name="connsiteX4" fmla="*/ 603068 w 1235519"/>
                <a:gd name="connsiteY4" fmla="*/ 128008 h 215308"/>
                <a:gd name="connsiteX5" fmla="*/ 342 w 1235519"/>
                <a:gd name="connsiteY5" fmla="*/ 187104 h 215308"/>
                <a:gd name="connsiteX6" fmla="*/ 155393 w 1235519"/>
                <a:gd name="connsiteY6" fmla="*/ 86552 h 215308"/>
                <a:gd name="connsiteX0" fmla="*/ 155668 w 1235794"/>
                <a:gd name="connsiteY0" fmla="*/ 86553 h 215309"/>
                <a:gd name="connsiteX1" fmla="*/ 600962 w 1235794"/>
                <a:gd name="connsiteY1" fmla="*/ 2 h 215309"/>
                <a:gd name="connsiteX2" fmla="*/ 1084356 w 1235794"/>
                <a:gd name="connsiteY2" fmla="*/ 88934 h 215309"/>
                <a:gd name="connsiteX3" fmla="*/ 1234791 w 1235794"/>
                <a:gd name="connsiteY3" fmla="*/ 215309 h 215309"/>
                <a:gd name="connsiteX4" fmla="*/ 603343 w 1235794"/>
                <a:gd name="connsiteY4" fmla="*/ 128009 h 215309"/>
                <a:gd name="connsiteX5" fmla="*/ 617 w 1235794"/>
                <a:gd name="connsiteY5" fmla="*/ 187105 h 215309"/>
                <a:gd name="connsiteX6" fmla="*/ 155668 w 1235794"/>
                <a:gd name="connsiteY6" fmla="*/ 86553 h 215309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3433"/>
                <a:gd name="connsiteY0" fmla="*/ 86553 h 205784"/>
                <a:gd name="connsiteX1" fmla="*/ 600962 w 1233433"/>
                <a:gd name="connsiteY1" fmla="*/ 2 h 205784"/>
                <a:gd name="connsiteX2" fmla="*/ 1084356 w 1233433"/>
                <a:gd name="connsiteY2" fmla="*/ 88934 h 205784"/>
                <a:gd name="connsiteX3" fmla="*/ 1232410 w 1233433"/>
                <a:gd name="connsiteY3" fmla="*/ 205784 h 205784"/>
                <a:gd name="connsiteX4" fmla="*/ 603343 w 1233433"/>
                <a:gd name="connsiteY4" fmla="*/ 128009 h 205784"/>
                <a:gd name="connsiteX5" fmla="*/ 617 w 1233433"/>
                <a:gd name="connsiteY5" fmla="*/ 187105 h 205784"/>
                <a:gd name="connsiteX6" fmla="*/ 155668 w 1233433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84356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55668 w 1232410"/>
                <a:gd name="connsiteY0" fmla="*/ 86553 h 205784"/>
                <a:gd name="connsiteX1" fmla="*/ 600962 w 1232410"/>
                <a:gd name="connsiteY1" fmla="*/ 2 h 205784"/>
                <a:gd name="connsiteX2" fmla="*/ 1077212 w 1232410"/>
                <a:gd name="connsiteY2" fmla="*/ 88934 h 205784"/>
                <a:gd name="connsiteX3" fmla="*/ 1232410 w 1232410"/>
                <a:gd name="connsiteY3" fmla="*/ 205784 h 205784"/>
                <a:gd name="connsiteX4" fmla="*/ 603343 w 1232410"/>
                <a:gd name="connsiteY4" fmla="*/ 128009 h 205784"/>
                <a:gd name="connsiteX5" fmla="*/ 617 w 1232410"/>
                <a:gd name="connsiteY5" fmla="*/ 187105 h 205784"/>
                <a:gd name="connsiteX6" fmla="*/ 155668 w 123241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44240"/>
                <a:gd name="connsiteY0" fmla="*/ 86553 h 205784"/>
                <a:gd name="connsiteX1" fmla="*/ 612792 w 1244240"/>
                <a:gd name="connsiteY1" fmla="*/ 2 h 205784"/>
                <a:gd name="connsiteX2" fmla="*/ 1089042 w 1244240"/>
                <a:gd name="connsiteY2" fmla="*/ 88934 h 205784"/>
                <a:gd name="connsiteX3" fmla="*/ 1244240 w 1244240"/>
                <a:gd name="connsiteY3" fmla="*/ 205784 h 205784"/>
                <a:gd name="connsiteX4" fmla="*/ 615173 w 1244240"/>
                <a:gd name="connsiteY4" fmla="*/ 128009 h 205784"/>
                <a:gd name="connsiteX5" fmla="*/ 541 w 1244240"/>
                <a:gd name="connsiteY5" fmla="*/ 191867 h 205784"/>
                <a:gd name="connsiteX6" fmla="*/ 167498 w 1244240"/>
                <a:gd name="connsiteY6" fmla="*/ 86553 h 205784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32334"/>
                <a:gd name="connsiteY0" fmla="*/ 86553 h 193878"/>
                <a:gd name="connsiteX1" fmla="*/ 612792 w 1232334"/>
                <a:gd name="connsiteY1" fmla="*/ 2 h 193878"/>
                <a:gd name="connsiteX2" fmla="*/ 1089042 w 1232334"/>
                <a:gd name="connsiteY2" fmla="*/ 88934 h 193878"/>
                <a:gd name="connsiteX3" fmla="*/ 1232334 w 1232334"/>
                <a:gd name="connsiteY3" fmla="*/ 193878 h 193878"/>
                <a:gd name="connsiteX4" fmla="*/ 615173 w 1232334"/>
                <a:gd name="connsiteY4" fmla="*/ 128009 h 193878"/>
                <a:gd name="connsiteX5" fmla="*/ 541 w 1232334"/>
                <a:gd name="connsiteY5" fmla="*/ 191867 h 193878"/>
                <a:gd name="connsiteX6" fmla="*/ 167498 w 1232334"/>
                <a:gd name="connsiteY6" fmla="*/ 86553 h 193878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167498 w 1229953"/>
                <a:gd name="connsiteY0" fmla="*/ 86553 h 191870"/>
                <a:gd name="connsiteX1" fmla="*/ 612792 w 1229953"/>
                <a:gd name="connsiteY1" fmla="*/ 2 h 191870"/>
                <a:gd name="connsiteX2" fmla="*/ 1089042 w 1229953"/>
                <a:gd name="connsiteY2" fmla="*/ 88934 h 191870"/>
                <a:gd name="connsiteX3" fmla="*/ 1229953 w 1229953"/>
                <a:gd name="connsiteY3" fmla="*/ 186735 h 191870"/>
                <a:gd name="connsiteX4" fmla="*/ 615173 w 1229953"/>
                <a:gd name="connsiteY4" fmla="*/ 128009 h 191870"/>
                <a:gd name="connsiteX5" fmla="*/ 541 w 1229953"/>
                <a:gd name="connsiteY5" fmla="*/ 191867 h 191870"/>
                <a:gd name="connsiteX6" fmla="*/ 167498 w 1229953"/>
                <a:gd name="connsiteY6" fmla="*/ 86553 h 191870"/>
                <a:gd name="connsiteX0" fmla="*/ 229940 w 1292395"/>
                <a:gd name="connsiteY0" fmla="*/ 86553 h 202258"/>
                <a:gd name="connsiteX1" fmla="*/ 675234 w 1292395"/>
                <a:gd name="connsiteY1" fmla="*/ 2 h 202258"/>
                <a:gd name="connsiteX2" fmla="*/ 1151484 w 1292395"/>
                <a:gd name="connsiteY2" fmla="*/ 88934 h 202258"/>
                <a:gd name="connsiteX3" fmla="*/ 1292395 w 1292395"/>
                <a:gd name="connsiteY3" fmla="*/ 186735 h 202258"/>
                <a:gd name="connsiteX4" fmla="*/ 62983 w 1292395"/>
                <a:gd name="connsiteY4" fmla="*/ 191867 h 202258"/>
                <a:gd name="connsiteX5" fmla="*/ 229940 w 1292395"/>
                <a:gd name="connsiteY5" fmla="*/ 86553 h 202258"/>
                <a:gd name="connsiteX0" fmla="*/ 166966 w 1229421"/>
                <a:gd name="connsiteY0" fmla="*/ 86553 h 202258"/>
                <a:gd name="connsiteX1" fmla="*/ 612260 w 1229421"/>
                <a:gd name="connsiteY1" fmla="*/ 2 h 202258"/>
                <a:gd name="connsiteX2" fmla="*/ 1088510 w 1229421"/>
                <a:gd name="connsiteY2" fmla="*/ 88934 h 202258"/>
                <a:gd name="connsiteX3" fmla="*/ 1229421 w 1229421"/>
                <a:gd name="connsiteY3" fmla="*/ 186735 h 202258"/>
                <a:gd name="connsiteX4" fmla="*/ 9 w 1229421"/>
                <a:gd name="connsiteY4" fmla="*/ 191867 h 202258"/>
                <a:gd name="connsiteX5" fmla="*/ 166966 w 1229421"/>
                <a:gd name="connsiteY5" fmla="*/ 86553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21" h="202258">
                  <a:moveTo>
                    <a:pt x="166966" y="86553"/>
                  </a:moveTo>
                  <a:cubicBezTo>
                    <a:pt x="269008" y="54576"/>
                    <a:pt x="458669" y="-395"/>
                    <a:pt x="612260" y="2"/>
                  </a:cubicBezTo>
                  <a:cubicBezTo>
                    <a:pt x="765851" y="399"/>
                    <a:pt x="1038718" y="63488"/>
                    <a:pt x="1088510" y="88934"/>
                  </a:cubicBezTo>
                  <a:cubicBezTo>
                    <a:pt x="1138302" y="114380"/>
                    <a:pt x="1223198" y="165537"/>
                    <a:pt x="1229421" y="186735"/>
                  </a:cubicBezTo>
                  <a:cubicBezTo>
                    <a:pt x="1048004" y="203890"/>
                    <a:pt x="177085" y="208564"/>
                    <a:pt x="9" y="191867"/>
                  </a:cubicBezTo>
                  <a:cubicBezTo>
                    <a:pt x="-855" y="189458"/>
                    <a:pt x="64924" y="118530"/>
                    <a:pt x="166966" y="8655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Z"/>
            </a:p>
          </p:txBody>
        </p:sp>
        <p:pic>
          <p:nvPicPr>
            <p:cNvPr id="10272" name="Picture 2" descr="Fig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990722"/>
              <a:ext cx="227012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>
            <a:off x="7543800" y="1338264"/>
            <a:ext cx="2819400" cy="566737"/>
          </a:xfrm>
          <a:prstGeom prst="line">
            <a:avLst/>
          </a:prstGeom>
          <a:ln w="1905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43800" y="1338264"/>
            <a:ext cx="1130300" cy="566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12100" y="1905000"/>
            <a:ext cx="27559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Approach &amp; Landing</a:t>
            </a:r>
          </a:p>
        </p:txBody>
      </p:sp>
      <p:pic>
        <p:nvPicPr>
          <p:cNvPr id="5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751" flipH="1">
            <a:off x="6508019" y="1017798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4004D5-A5E1-4BF5-BFA1-B86DE88AA144}"/>
              </a:ext>
            </a:extLst>
          </p:cNvPr>
          <p:cNvSpPr txBox="1"/>
          <p:nvPr/>
        </p:nvSpPr>
        <p:spPr>
          <a:xfrm>
            <a:off x="981757" y="2096532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59D44E-EFC5-4494-A926-031868EE770E}"/>
              </a:ext>
            </a:extLst>
          </p:cNvPr>
          <p:cNvSpPr txBox="1"/>
          <p:nvPr/>
        </p:nvSpPr>
        <p:spPr>
          <a:xfrm>
            <a:off x="980107" y="2950635"/>
            <a:ext cx="29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676885-232A-4D02-9817-93B4AA01AD3C}"/>
              </a:ext>
            </a:extLst>
          </p:cNvPr>
          <p:cNvSpPr txBox="1"/>
          <p:nvPr/>
        </p:nvSpPr>
        <p:spPr>
          <a:xfrm>
            <a:off x="980107" y="3815276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7CCE8A-EA8C-4F15-8C74-0CB10C20D33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977E6F-AF9D-47F6-8E57-484920302A6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88E9CD-5B5D-4F82-8A8D-6F340A05566E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82435" y="1791368"/>
            <a:ext cx="7821931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Headwind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Shorter ground roll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		- Steeper angle of descent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           	- Better obstacle clearance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Tailwind </a:t>
            </a:r>
            <a:r>
              <a:rPr lang="en-AU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Greatly increased ground roll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Shallow angle of descent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Reduced obstacle clearance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60800" y="6483985"/>
            <a:ext cx="6350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1" name="Isosceles Triangle 10"/>
          <p:cNvSpPr/>
          <p:nvPr/>
        </p:nvSpPr>
        <p:spPr>
          <a:xfrm rot="6175335">
            <a:off x="9244807" y="5797392"/>
            <a:ext cx="153988" cy="396875"/>
          </a:xfrm>
          <a:prstGeom prst="triangle">
            <a:avLst/>
          </a:prstGeom>
          <a:solidFill>
            <a:srgbClr val="FA8D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sp>
        <p:nvSpPr>
          <p:cNvPr id="12" name="Isosceles Triangle 11"/>
          <p:cNvSpPr/>
          <p:nvPr/>
        </p:nvSpPr>
        <p:spPr>
          <a:xfrm rot="15482439">
            <a:off x="8805070" y="5784692"/>
            <a:ext cx="157162" cy="422275"/>
          </a:xfrm>
          <a:prstGeom prst="triangle">
            <a:avLst/>
          </a:prstGeom>
          <a:solidFill>
            <a:srgbClr val="FA8D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cxnSp>
        <p:nvCxnSpPr>
          <p:cNvPr id="3" name="Straight Connector 2"/>
          <p:cNvCxnSpPr/>
          <p:nvPr/>
        </p:nvCxnSpPr>
        <p:spPr>
          <a:xfrm>
            <a:off x="9110663" y="5875973"/>
            <a:ext cx="0" cy="608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757488" y="4934585"/>
            <a:ext cx="1771650" cy="154940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57488" y="4934584"/>
            <a:ext cx="3643312" cy="1549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29139" y="6483985"/>
            <a:ext cx="936625" cy="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400800" y="6474841"/>
            <a:ext cx="19050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0" descr="Image result for pine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607685"/>
            <a:ext cx="728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Landing</a:t>
            </a:r>
          </a:p>
        </p:txBody>
      </p:sp>
      <p:pic>
        <p:nvPicPr>
          <p:cNvPr id="5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815" flipH="1">
            <a:off x="1799574" y="4597163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912" flipH="1">
            <a:off x="1799945" y="4616669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2DA636-3A31-4221-99AA-68E5C4949FB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F47491-58F7-41EC-8530-F92F8A4FE1E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A465E6-22D6-433C-91F6-DB1224EDFD3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13047 0.185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928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5299 0.188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942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82435" y="1791602"/>
            <a:ext cx="707079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Takeoff</a:t>
            </a:r>
            <a:endParaRPr lang="en-AU" altLang="en-US" sz="20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Uphill	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Slow acceleration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		- Shallow climb angle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Reduced obstacle clearance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Landing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Uphill 	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Steeper angle of descent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Better obstacle clearance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Fast deceleration</a:t>
            </a:r>
          </a:p>
        </p:txBody>
      </p:sp>
      <p:sp>
        <p:nvSpPr>
          <p:cNvPr id="10" name="Rectangle 9"/>
          <p:cNvSpPr/>
          <p:nvPr/>
        </p:nvSpPr>
        <p:spPr bwMode="auto">
          <a:xfrm rot="20998385">
            <a:off x="2393915" y="6012027"/>
            <a:ext cx="6350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819896" y="5838071"/>
            <a:ext cx="1627392" cy="52106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633592" y="5663805"/>
            <a:ext cx="4825843" cy="849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456432" y="6053334"/>
            <a:ext cx="1815493" cy="314941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459435" y="4879308"/>
            <a:ext cx="1497557" cy="784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0" descr="Image result for pine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461" y="4567380"/>
            <a:ext cx="728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Runway Slope</a:t>
            </a:r>
          </a:p>
        </p:txBody>
      </p:sp>
      <p:pic>
        <p:nvPicPr>
          <p:cNvPr id="5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707" flipH="1">
            <a:off x="774408" y="5468159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253" flipH="1">
            <a:off x="7809641" y="4812362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Things That Determine If You&amp;#39;ll Be Able To Take Off | Boldmet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76700"/>
            <a:ext cx="3279775" cy="218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317" flipH="1">
            <a:off x="4158113" y="5721528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317" flipH="1">
            <a:off x="1756514" y="6156380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80B47D-38C0-4FAF-A8F6-80FE33721F0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0EEA0B-B7EB-485C-8FE1-982DFA4A108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F6FA1B-DDD0-48A2-AA54-A28A928B457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82435" y="1791602"/>
            <a:ext cx="64770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Takeoff</a:t>
            </a:r>
            <a:endParaRPr lang="en-AU" altLang="en-US" sz="20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Downhill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Fast acceleration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    		- Steeper angle of climb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Better obstacle clearance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Landing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Downhill 	</a:t>
            </a: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- Shallow angle of descent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Reduced obstacle clearance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- Slow deceleration</a:t>
            </a:r>
          </a:p>
        </p:txBody>
      </p:sp>
      <p:sp>
        <p:nvSpPr>
          <p:cNvPr id="10" name="Rectangle 9"/>
          <p:cNvSpPr/>
          <p:nvPr/>
        </p:nvSpPr>
        <p:spPr bwMode="auto">
          <a:xfrm rot="572894">
            <a:off x="2393915" y="6021171"/>
            <a:ext cx="6350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819896" y="5133983"/>
            <a:ext cx="1627392" cy="521060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33592" y="5513115"/>
            <a:ext cx="3462408" cy="576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46313" y="5655044"/>
            <a:ext cx="5036004" cy="846042"/>
          </a:xfrm>
          <a:prstGeom prst="line">
            <a:avLst/>
          </a:prstGeom>
          <a:ln w="38100">
            <a:solidFill>
              <a:srgbClr val="145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78653" y="5459568"/>
            <a:ext cx="1821763" cy="624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0" descr="Image result for pine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45" y="5715618"/>
            <a:ext cx="728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Runway Slope</a:t>
            </a:r>
          </a:p>
        </p:txBody>
      </p:sp>
      <p:pic>
        <p:nvPicPr>
          <p:cNvPr id="5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707" flipH="1">
            <a:off x="774408" y="4764071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910" flipH="1">
            <a:off x="7044850" y="5234471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Things That Determine If You&amp;#39;ll Be Able To Take Off | Boldmet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76700"/>
            <a:ext cx="3279775" cy="218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778" flipH="1">
            <a:off x="7370665" y="6030833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778" flipH="1">
            <a:off x="1827241" y="5102568"/>
            <a:ext cx="1376619" cy="4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5F9214-D5E7-4C00-A39F-337D5398AE8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E64C9-A6ED-4CA5-B23A-0C629441B0F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CB4F62-9078-420D-8B27-9929C84490C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2435" y="1095376"/>
            <a:ext cx="83058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Right of Way Rules (ROW)</a:t>
            </a:r>
            <a:endParaRPr lang="en-NZ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landing have ROW over aircraft taking off</a:t>
            </a:r>
          </a:p>
          <a:p>
            <a:pPr eaLnBrk="1" hangingPunct="1">
              <a:defRPr/>
            </a:pPr>
            <a:endParaRPr lang="en-AU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Aircraft in circuit have ROW over aircraft joining</a:t>
            </a:r>
          </a:p>
          <a:p>
            <a:pPr eaLnBrk="1" hangingPunct="1"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Follow at a safe distance, do not overtake or cut in front of other aircraft</a:t>
            </a:r>
          </a:p>
          <a:p>
            <a:pPr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All turns in circuit direction   </a:t>
            </a:r>
          </a:p>
          <a:p>
            <a:pPr eaLnBrk="1" hangingPunct="1">
              <a:defRPr/>
            </a:pPr>
            <a:endParaRPr lang="en-AU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Circuit height 1000’ AGL (unless stated otherwise)</a:t>
            </a:r>
            <a:r>
              <a:rPr lang="en-AU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AU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SCADIE Check</a:t>
            </a:r>
            <a:endParaRPr lang="en-AU" alt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Monitor gauges during circuits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32C66-2719-4942-9488-E8F9D66CA98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569BD-9E18-4E7E-8F38-F44AE79D98A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95A10-EDC4-44F7-A2D3-80D49EEC851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C7F0D7-DFF7-4246-8F11-E9E7E6145655}"/>
              </a:ext>
            </a:extLst>
          </p:cNvPr>
          <p:cNvSpPr txBox="1"/>
          <p:nvPr/>
        </p:nvSpPr>
        <p:spPr>
          <a:xfrm>
            <a:off x="981757" y="1556598"/>
            <a:ext cx="291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6BFED-A0C7-4B8E-A0C6-8DB776D3FD2F}"/>
              </a:ext>
            </a:extLst>
          </p:cNvPr>
          <p:cNvSpPr txBox="1"/>
          <p:nvPr/>
        </p:nvSpPr>
        <p:spPr>
          <a:xfrm>
            <a:off x="980107" y="463389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384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834</Words>
  <Application>Microsoft Office PowerPoint</Application>
  <PresentationFormat>Widescreen</PresentationFormat>
  <Paragraphs>276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77</cp:revision>
  <dcterms:created xsi:type="dcterms:W3CDTF">2021-06-09T09:58:36Z</dcterms:created>
  <dcterms:modified xsi:type="dcterms:W3CDTF">2022-04-02T07:19:28Z</dcterms:modified>
</cp:coreProperties>
</file>